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22"/>
  </p:notesMasterIdLst>
  <p:sldIdLst>
    <p:sldId id="283" r:id="rId2"/>
    <p:sldId id="256" r:id="rId3"/>
    <p:sldId id="257" r:id="rId4"/>
    <p:sldId id="259" r:id="rId5"/>
    <p:sldId id="258" r:id="rId6"/>
    <p:sldId id="260" r:id="rId7"/>
    <p:sldId id="261" r:id="rId8"/>
    <p:sldId id="286" r:id="rId9"/>
    <p:sldId id="273" r:id="rId10"/>
    <p:sldId id="274" r:id="rId11"/>
    <p:sldId id="275" r:id="rId12"/>
    <p:sldId id="262" r:id="rId13"/>
    <p:sldId id="265" r:id="rId14"/>
    <p:sldId id="269" r:id="rId15"/>
    <p:sldId id="267" r:id="rId16"/>
    <p:sldId id="270" r:id="rId17"/>
    <p:sldId id="281" r:id="rId18"/>
    <p:sldId id="282" r:id="rId19"/>
    <p:sldId id="288" r:id="rId20"/>
    <p:sldId id="289" r:id="rId2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162" autoAdjust="0"/>
  </p:normalViewPr>
  <p:slideViewPr>
    <p:cSldViewPr>
      <p:cViewPr>
        <p:scale>
          <a:sx n="60" d="100"/>
          <a:sy n="60" d="100"/>
        </p:scale>
        <p:origin x="-2262" y="-6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9EB096-2361-4789-B02D-6F453E44876E}" type="datetimeFigureOut">
              <a:rPr lang="it-IT" smtClean="0"/>
              <a:pPr/>
              <a:t>04/10/2019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0DDE95-7B49-401F-8D33-665392B4917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64669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it-IT" smtClean="0"/>
              <a:pPr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10290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0DDE95-7B49-401F-8D33-665392B4917D}" type="slidenum">
              <a:rPr lang="it-IT" smtClean="0"/>
              <a:pPr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9274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 flipH="1">
            <a:off x="3203848" y="0"/>
            <a:ext cx="5940152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olo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5" name="Sottotitolo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1" name="Segnaposto data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F49D355-16BD-4E45-BD9A-5EA878CF7CBD}" type="datetimeFigureOut">
              <a:rPr lang="it-IT" smtClean="0"/>
              <a:pPr/>
              <a:t>04/10/2019</a:t>
            </a:fld>
            <a:endParaRPr lang="it-IT"/>
          </a:p>
        </p:txBody>
      </p:sp>
      <p:sp>
        <p:nvSpPr>
          <p:cNvPr id="18" name="Segnaposto piè di pagina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49D355-16BD-4E45-BD9A-5EA878CF7CBD}" type="datetimeFigureOut">
              <a:rPr lang="it-IT" smtClean="0"/>
              <a:pPr/>
              <a:t>04/10/2019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7F49D355-16BD-4E45-BD9A-5EA878CF7CBD}" type="datetimeFigureOut">
              <a:rPr lang="it-IT" smtClean="0"/>
              <a:pPr/>
              <a:t>04/10/2019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49D355-16BD-4E45-BD9A-5EA878CF7CBD}" type="datetimeFigureOut">
              <a:rPr lang="it-IT" smtClean="0"/>
              <a:pPr/>
              <a:t>04/10/2019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F49D355-16BD-4E45-BD9A-5EA878CF7CBD}" type="datetimeFigureOut">
              <a:rPr lang="it-IT" smtClean="0"/>
              <a:pPr/>
              <a:t>04/10/2019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49D355-16BD-4E45-BD9A-5EA878CF7CBD}" type="datetimeFigureOut">
              <a:rPr lang="it-IT" smtClean="0"/>
              <a:pPr/>
              <a:t>04/10/2019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49D355-16BD-4E45-BD9A-5EA878CF7CBD}" type="datetimeFigureOut">
              <a:rPr lang="it-IT" smtClean="0"/>
              <a:pPr/>
              <a:t>04/10/2019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49D355-16BD-4E45-BD9A-5EA878CF7CBD}" type="datetimeFigureOut">
              <a:rPr lang="it-IT" smtClean="0"/>
              <a:pPr/>
              <a:t>04/10/2019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F49D355-16BD-4E45-BD9A-5EA878CF7CBD}" type="datetimeFigureOut">
              <a:rPr lang="it-IT" smtClean="0"/>
              <a:pPr/>
              <a:t>04/10/2019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49D355-16BD-4E45-BD9A-5EA878CF7CBD}" type="datetimeFigureOut">
              <a:rPr lang="it-IT" smtClean="0"/>
              <a:pPr/>
              <a:t>04/10/2019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49D355-16BD-4E45-BD9A-5EA878CF7CBD}" type="datetimeFigureOut">
              <a:rPr lang="it-IT" smtClean="0"/>
              <a:pPr/>
              <a:t>04/10/2019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Segnaposto immagine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Segnaposto titolo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1" name="Segnaposto testo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27" name="Segnaposto data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7F49D355-16BD-4E45-BD9A-5EA878CF7CBD}" type="datetimeFigureOut">
              <a:rPr lang="it-IT" smtClean="0"/>
              <a:pPr/>
              <a:t>04/10/2019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16" name="Segnaposto numero diapositiva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ransition>
    <p:fade thruBlk="1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4.png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3203447" y="2276872"/>
            <a:ext cx="5545017" cy="1728192"/>
          </a:xfrm>
        </p:spPr>
        <p:txBody>
          <a:bodyPr anchor="t">
            <a:normAutofit fontScale="90000"/>
          </a:bodyPr>
          <a:lstStyle/>
          <a:p>
            <a:pPr algn="ctr"/>
            <a:r>
              <a:rPr lang="it-IT" sz="3600" b="1" i="1" dirty="0" smtClean="0"/>
              <a:t>ORIENTARSI TRA </a:t>
            </a:r>
            <a:br>
              <a:rPr lang="it-IT" sz="3600" b="1" i="1" dirty="0" smtClean="0"/>
            </a:br>
            <a:r>
              <a:rPr lang="it-IT" sz="3600" b="1" i="1" dirty="0" smtClean="0"/>
              <a:t>LE MODIFICHE DEL </a:t>
            </a:r>
            <a:r>
              <a:rPr lang="it-IT" sz="3600" b="1" i="1" dirty="0" err="1" smtClean="0"/>
              <a:t>DLgs</a:t>
            </a:r>
            <a:r>
              <a:rPr lang="it-IT" sz="3600" b="1" i="1" dirty="0" smtClean="0"/>
              <a:t>. </a:t>
            </a:r>
            <a:r>
              <a:rPr lang="it-IT" sz="3600" b="1" i="1" dirty="0"/>
              <a:t>13/04/2017, n. </a:t>
            </a:r>
            <a:r>
              <a:rPr lang="it-IT" sz="3600" b="1" i="1" dirty="0" smtClean="0"/>
              <a:t>66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sz="2200" dirty="0"/>
          </a:p>
        </p:txBody>
      </p:sp>
      <p:pic>
        <p:nvPicPr>
          <p:cNvPr id="20" name="Picture 4" descr="Immagine con il Logo del MIUR e il riferimento alla Toscana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273" y="254924"/>
            <a:ext cx="2106479" cy="3549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Rettangolo 20"/>
          <p:cNvSpPr/>
          <p:nvPr/>
        </p:nvSpPr>
        <p:spPr>
          <a:xfrm>
            <a:off x="35095" y="609908"/>
            <a:ext cx="316835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900" i="1" dirty="0"/>
              <a:t>Ministero dell’Istruzione, dell’Università e della Ricerca</a:t>
            </a:r>
          </a:p>
          <a:p>
            <a:pPr algn="ctr"/>
            <a:r>
              <a:rPr lang="it-IT" sz="900" i="1" dirty="0"/>
              <a:t>Ufficio Scolastico Regionale per la Toscana</a:t>
            </a:r>
          </a:p>
          <a:p>
            <a:pPr algn="ctr"/>
            <a:r>
              <a:rPr lang="it-IT" sz="900" i="1" dirty="0"/>
              <a:t>Direzione </a:t>
            </a:r>
            <a:r>
              <a:rPr lang="it-IT" sz="900" i="1" dirty="0" smtClean="0"/>
              <a:t>Generale</a:t>
            </a:r>
          </a:p>
          <a:p>
            <a:pPr algn="ctr"/>
            <a:endParaRPr lang="it-IT" sz="900" i="1" dirty="0"/>
          </a:p>
          <a:p>
            <a:pPr algn="ctr"/>
            <a:r>
              <a:rPr lang="it-IT" sz="900" i="1" dirty="0" smtClean="0"/>
              <a:t>Gruppo di </a:t>
            </a:r>
            <a:r>
              <a:rPr lang="it-IT" sz="900" i="1" dirty="0" smtClean="0"/>
              <a:t>Coordinamento </a:t>
            </a:r>
            <a:r>
              <a:rPr lang="it-IT" sz="900" i="1" dirty="0" smtClean="0"/>
              <a:t>Regionale </a:t>
            </a:r>
            <a:r>
              <a:rPr lang="it-IT" sz="900" i="1" dirty="0" smtClean="0"/>
              <a:t>in materia di «Inclusione Scolastica»</a:t>
            </a:r>
            <a:endParaRPr lang="it-IT" sz="900" i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4435608"/>
            <a:ext cx="507656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057" y="4619185"/>
            <a:ext cx="3201244" cy="22388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203858280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spcAft>
                <a:spcPts val="1200"/>
              </a:spcAft>
            </a:pPr>
            <a:r>
              <a:rPr lang="it-IT" u="sng" dirty="0" smtClean="0"/>
              <a:t>esplicita </a:t>
            </a:r>
            <a:r>
              <a:rPr lang="it-IT" u="sng" dirty="0"/>
              <a:t>le modalità di sostegno didattico, compresa la </a:t>
            </a:r>
            <a:r>
              <a:rPr lang="it-IT" u="sng" dirty="0" smtClean="0"/>
              <a:t>proposta del </a:t>
            </a:r>
            <a:r>
              <a:rPr lang="it-IT" u="sng" dirty="0"/>
              <a:t>numero di ore di sostegno </a:t>
            </a:r>
            <a:r>
              <a:rPr lang="it-IT" dirty="0"/>
              <a:t>alla classe, </a:t>
            </a:r>
            <a:endParaRPr lang="it-IT" dirty="0" smtClean="0"/>
          </a:p>
          <a:p>
            <a:pPr algn="just">
              <a:spcAft>
                <a:spcPts val="1200"/>
              </a:spcAft>
            </a:pPr>
            <a:r>
              <a:rPr lang="it-IT" dirty="0" smtClean="0"/>
              <a:t>modalità </a:t>
            </a:r>
            <a:r>
              <a:rPr lang="it-IT" dirty="0"/>
              <a:t>di verifica, i criteri di valutazione, gli interventi di inclusione </a:t>
            </a:r>
            <a:endParaRPr lang="it-IT" dirty="0" smtClean="0"/>
          </a:p>
          <a:p>
            <a:pPr algn="just">
              <a:spcAft>
                <a:spcPts val="1200"/>
              </a:spcAft>
            </a:pPr>
            <a:r>
              <a:rPr lang="it-IT" dirty="0" smtClean="0"/>
              <a:t>interventi </a:t>
            </a:r>
            <a:r>
              <a:rPr lang="it-IT" dirty="0"/>
              <a:t>di assistenza igienica e di base, svolti dal personale ausiliario </a:t>
            </a:r>
            <a:endParaRPr lang="it-IT" dirty="0" smtClean="0"/>
          </a:p>
          <a:p>
            <a:pPr algn="just">
              <a:spcAft>
                <a:spcPts val="1200"/>
              </a:spcAft>
            </a:pPr>
            <a:r>
              <a:rPr lang="it-IT" dirty="0" smtClean="0"/>
              <a:t>la </a:t>
            </a:r>
            <a:r>
              <a:rPr lang="it-IT" dirty="0"/>
              <a:t>proposta delle risorse professionali da destinare all’assistenza, all’autonomia e alla </a:t>
            </a:r>
            <a:r>
              <a:rPr lang="it-IT" dirty="0" smtClean="0"/>
              <a:t>comunicazione (c.5-bis, art 3)</a:t>
            </a:r>
          </a:p>
        </p:txBody>
      </p:sp>
      <p:sp>
        <p:nvSpPr>
          <p:cNvPr id="5" name="Titolo 3"/>
          <p:cNvSpPr txBox="1">
            <a:spLocks/>
          </p:cNvSpPr>
          <p:nvPr/>
        </p:nvSpPr>
        <p:spPr>
          <a:xfrm>
            <a:off x="251520" y="274638"/>
            <a:ext cx="7673280" cy="121014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it-IT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P.E.I. </a:t>
            </a:r>
            <a:r>
              <a:rPr lang="it-IT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(3)</a:t>
            </a:r>
            <a:endParaRPr lang="it-IT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50160844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467544" y="1844824"/>
            <a:ext cx="7467600" cy="4464496"/>
          </a:xfrm>
        </p:spPr>
        <p:txBody>
          <a:bodyPr>
            <a:normAutofit fontScale="92500"/>
          </a:bodyPr>
          <a:lstStyle/>
          <a:p>
            <a:pPr algn="just">
              <a:spcAft>
                <a:spcPts val="1200"/>
              </a:spcAft>
            </a:pPr>
            <a:r>
              <a:rPr lang="it-IT" dirty="0" smtClean="0"/>
              <a:t>È redatto </a:t>
            </a:r>
            <a:r>
              <a:rPr lang="it-IT" dirty="0"/>
              <a:t>a partire dalla scuola dell'infanzia ed </a:t>
            </a:r>
            <a:r>
              <a:rPr lang="it-IT" dirty="0" smtClean="0"/>
              <a:t>è aggiornato </a:t>
            </a:r>
            <a:r>
              <a:rPr lang="it-IT" dirty="0"/>
              <a:t>in presenza di nuove e sopravvenute condizioni </a:t>
            </a:r>
            <a:r>
              <a:rPr lang="it-IT" dirty="0" smtClean="0"/>
              <a:t>di funzionamento </a:t>
            </a:r>
            <a:r>
              <a:rPr lang="it-IT" dirty="0"/>
              <a:t>della </a:t>
            </a:r>
            <a:r>
              <a:rPr lang="it-IT" dirty="0" smtClean="0"/>
              <a:t>persona</a:t>
            </a:r>
            <a:endParaRPr lang="it-IT" dirty="0"/>
          </a:p>
          <a:p>
            <a:pPr>
              <a:spcAft>
                <a:spcPts val="1200"/>
              </a:spcAft>
            </a:pPr>
            <a:r>
              <a:rPr lang="it-IT" dirty="0"/>
              <a:t>Nel passaggio tra i gradi </a:t>
            </a:r>
            <a:r>
              <a:rPr lang="it-IT" dirty="0" smtClean="0"/>
              <a:t>di istruzione è </a:t>
            </a:r>
            <a:r>
              <a:rPr lang="it-IT" dirty="0" smtClean="0"/>
              <a:t>assicurata l’interlocuzione </a:t>
            </a:r>
            <a:r>
              <a:rPr lang="it-IT" dirty="0"/>
              <a:t>tra </a:t>
            </a:r>
            <a:r>
              <a:rPr lang="it-IT" dirty="0" smtClean="0"/>
              <a:t>docenti scuola </a:t>
            </a:r>
            <a:r>
              <a:rPr lang="it-IT" dirty="0"/>
              <a:t>di provenienza e </a:t>
            </a:r>
            <a:r>
              <a:rPr lang="it-IT" dirty="0" smtClean="0"/>
              <a:t>di </a:t>
            </a:r>
            <a:r>
              <a:rPr lang="it-IT" dirty="0" smtClean="0"/>
              <a:t>destinazione</a:t>
            </a:r>
          </a:p>
          <a:p>
            <a:pPr>
              <a:spcAft>
                <a:spcPts val="1200"/>
              </a:spcAft>
            </a:pPr>
            <a:r>
              <a:rPr lang="it-IT" dirty="0" smtClean="0"/>
              <a:t>È soggetto </a:t>
            </a:r>
            <a:r>
              <a:rPr lang="it-IT" dirty="0"/>
              <a:t>a verifiche periodiche nel corso </a:t>
            </a:r>
            <a:r>
              <a:rPr lang="it-IT" dirty="0" err="1" smtClean="0"/>
              <a:t>dell‘a.s.</a:t>
            </a:r>
            <a:r>
              <a:rPr lang="it-IT" dirty="0" smtClean="0"/>
              <a:t> al </a:t>
            </a:r>
            <a:r>
              <a:rPr lang="it-IT" dirty="0"/>
              <a:t>fine di accertare il raggiungimento degli </a:t>
            </a:r>
            <a:r>
              <a:rPr lang="it-IT" dirty="0" smtClean="0"/>
              <a:t>obiettivi e </a:t>
            </a:r>
            <a:r>
              <a:rPr lang="it-IT" dirty="0"/>
              <a:t>apportare eventuali modifiche ed </a:t>
            </a:r>
            <a:r>
              <a:rPr lang="it-IT" dirty="0" smtClean="0"/>
              <a:t>integrazioni</a:t>
            </a:r>
            <a:endParaRPr lang="it-IT" dirty="0" smtClean="0"/>
          </a:p>
        </p:txBody>
      </p:sp>
      <p:sp>
        <p:nvSpPr>
          <p:cNvPr id="8" name="Titolo 3"/>
          <p:cNvSpPr txBox="1">
            <a:spLocks/>
          </p:cNvSpPr>
          <p:nvPr/>
        </p:nvSpPr>
        <p:spPr>
          <a:xfrm>
            <a:off x="251520" y="274638"/>
            <a:ext cx="7673280" cy="121014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it-IT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P.E.I. </a:t>
            </a:r>
            <a:r>
              <a:rPr lang="it-IT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(4)</a:t>
            </a:r>
            <a:endParaRPr lang="it-IT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75672233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916832"/>
            <a:ext cx="7457256" cy="4464496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20000"/>
              </a:lnSpc>
              <a:spcAft>
                <a:spcPts val="1200"/>
              </a:spcAft>
            </a:pPr>
            <a:r>
              <a:rPr lang="it-IT" sz="2800" dirty="0" smtClean="0"/>
              <a:t>È deliberato dal Collegio dei Docenti</a:t>
            </a:r>
          </a:p>
          <a:p>
            <a:pPr algn="just">
              <a:lnSpc>
                <a:spcPct val="120000"/>
              </a:lnSpc>
              <a:spcAft>
                <a:spcPts val="1200"/>
              </a:spcAft>
            </a:pPr>
            <a:r>
              <a:rPr lang="it-IT" sz="2800" dirty="0" smtClean="0"/>
              <a:t>È parte integrante del PTOF</a:t>
            </a:r>
          </a:p>
          <a:p>
            <a:pPr algn="just">
              <a:lnSpc>
                <a:spcPct val="120000"/>
              </a:lnSpc>
              <a:spcAft>
                <a:spcPts val="1200"/>
              </a:spcAft>
            </a:pPr>
            <a:r>
              <a:rPr lang="it-IT" sz="2800" dirty="0" smtClean="0"/>
              <a:t>Definisce le modalità per l’uso coordinato delle risorse (incluse misure sostegno sulla base dei singoli P.E.I.) per:</a:t>
            </a:r>
          </a:p>
          <a:p>
            <a:pPr lvl="1" algn="just">
              <a:lnSpc>
                <a:spcPct val="120000"/>
              </a:lnSpc>
              <a:spcAft>
                <a:spcPts val="1200"/>
              </a:spcAft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it-IT" sz="2600" dirty="0" smtClean="0">
                <a:solidFill>
                  <a:schemeClr val="tx1"/>
                </a:solidFill>
              </a:rPr>
              <a:t>il </a:t>
            </a:r>
            <a:r>
              <a:rPr lang="it-IT" sz="2600" dirty="0">
                <a:solidFill>
                  <a:schemeClr val="tx1"/>
                </a:solidFill>
              </a:rPr>
              <a:t>superamento delle barriere e l'individuazione dei facilitatori del contesto di riferimento </a:t>
            </a:r>
          </a:p>
          <a:p>
            <a:pPr lvl="1" algn="just">
              <a:lnSpc>
                <a:spcPct val="120000"/>
              </a:lnSpc>
              <a:spcAft>
                <a:spcPts val="1200"/>
              </a:spcAft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it-IT" sz="2600" dirty="0">
                <a:solidFill>
                  <a:schemeClr val="tx1"/>
                </a:solidFill>
              </a:rPr>
              <a:t>progettare e programmare gli interventi di miglioramento della </a:t>
            </a:r>
            <a:r>
              <a:rPr lang="it-IT" sz="2600" dirty="0" smtClean="0">
                <a:solidFill>
                  <a:schemeClr val="tx1"/>
                </a:solidFill>
              </a:rPr>
              <a:t>qualità </a:t>
            </a:r>
            <a:r>
              <a:rPr lang="it-IT" sz="2600" dirty="0">
                <a:solidFill>
                  <a:schemeClr val="tx1"/>
                </a:solidFill>
              </a:rPr>
              <a:t>dell'inclusione </a:t>
            </a:r>
            <a:r>
              <a:rPr lang="it-IT" sz="2600" dirty="0" smtClean="0">
                <a:solidFill>
                  <a:schemeClr val="tx1"/>
                </a:solidFill>
              </a:rPr>
              <a:t>scolastica.</a:t>
            </a:r>
          </a:p>
          <a:p>
            <a:pPr algn="just">
              <a:lnSpc>
                <a:spcPct val="120000"/>
              </a:lnSpc>
              <a:spcAft>
                <a:spcPts val="1200"/>
              </a:spcAft>
            </a:pPr>
            <a:r>
              <a:rPr lang="it-IT" sz="2900" dirty="0" smtClean="0"/>
              <a:t>È </a:t>
            </a:r>
            <a:r>
              <a:rPr lang="it-IT" sz="2900" dirty="0"/>
              <a:t>attuato nei limiti delle risorse finanziarie, umane e strumentali disponibili. </a:t>
            </a:r>
          </a:p>
        </p:txBody>
      </p:sp>
      <p:sp>
        <p:nvSpPr>
          <p:cNvPr id="5" name="Titolo 3"/>
          <p:cNvSpPr txBox="1">
            <a:spLocks/>
          </p:cNvSpPr>
          <p:nvPr/>
        </p:nvSpPr>
        <p:spPr>
          <a:xfrm>
            <a:off x="251520" y="260648"/>
            <a:ext cx="7673280" cy="14401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PIANO PER L’INCLUSIONE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1" i="0" u="none" strike="noStrike" kern="1200" spc="50" normalizeH="0" baseline="0" noProof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(ex P.A.I.)</a:t>
            </a:r>
            <a:endParaRPr kumimoji="0" lang="it-IT" sz="2800" b="1" i="0" u="none" strike="noStrike" kern="1200" spc="50" normalizeH="0" baseline="0" noProof="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94807314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egnaposto testo 38"/>
          <p:cNvSpPr>
            <a:spLocks noGrp="1"/>
          </p:cNvSpPr>
          <p:nvPr>
            <p:ph type="body" idx="1"/>
          </p:nvPr>
        </p:nvSpPr>
        <p:spPr>
          <a:xfrm>
            <a:off x="251520" y="1988840"/>
            <a:ext cx="7673280" cy="4464496"/>
          </a:xfrm>
        </p:spPr>
        <p:txBody>
          <a:bodyPr anchor="t">
            <a:normAutofit fontScale="92500"/>
          </a:bodyPr>
          <a:lstStyle/>
          <a:p>
            <a:pPr algn="l">
              <a:lnSpc>
                <a:spcPct val="110000"/>
              </a:lnSpc>
            </a:pPr>
            <a:r>
              <a:rPr lang="it-IT" sz="2600" b="1" dirty="0">
                <a:solidFill>
                  <a:schemeClr val="tx2"/>
                </a:solidFill>
              </a:rPr>
              <a:t>G.L.I.R</a:t>
            </a:r>
            <a:r>
              <a:rPr lang="it-IT" sz="2600" b="1" dirty="0" smtClean="0">
                <a:solidFill>
                  <a:schemeClr val="tx2"/>
                </a:solidFill>
              </a:rPr>
              <a:t>. </a:t>
            </a:r>
            <a:r>
              <a:rPr lang="it-IT" sz="2200" dirty="0" smtClean="0"/>
              <a:t>(GRUPPO DI LAVORO INTERISTITUZIONALE REGIONALE)</a:t>
            </a:r>
          </a:p>
          <a:p>
            <a:pPr marL="285750" indent="-285750" algn="just">
              <a:lnSpc>
                <a:spcPct val="110000"/>
              </a:lnSpc>
              <a:buFont typeface="Wingdings" panose="05000000000000000000" pitchFamily="2" charset="2"/>
              <a:buChar char="q"/>
            </a:pPr>
            <a:r>
              <a:rPr lang="it-IT" sz="2400" dirty="0" smtClean="0"/>
              <a:t>Consulenza </a:t>
            </a:r>
            <a:r>
              <a:rPr lang="it-IT" sz="2400" dirty="0"/>
              <a:t>e proposte all’U.S.R. sull'attuazione e la verifica degli accordi di programma con particolare </a:t>
            </a:r>
            <a:r>
              <a:rPr lang="it-IT" sz="2400" dirty="0" smtClean="0"/>
              <a:t>riferimento alla continuità </a:t>
            </a:r>
            <a:r>
              <a:rPr lang="it-IT" sz="2400" dirty="0"/>
              <a:t>delle azioni sul territorio, all'orientamento </a:t>
            </a:r>
            <a:r>
              <a:rPr lang="it-IT" sz="2400" dirty="0" smtClean="0"/>
              <a:t>e ai </a:t>
            </a:r>
            <a:r>
              <a:rPr lang="it-IT" sz="2400" dirty="0"/>
              <a:t>percorsi integrati scuola-territorio-lavoro</a:t>
            </a:r>
          </a:p>
          <a:p>
            <a:pPr marL="285750" indent="-285750" algn="just">
              <a:lnSpc>
                <a:spcPct val="110000"/>
              </a:lnSpc>
              <a:buFont typeface="Wingdings" panose="05000000000000000000" pitchFamily="2" charset="2"/>
              <a:buChar char="q"/>
            </a:pPr>
            <a:r>
              <a:rPr lang="it-IT" sz="2400" dirty="0" smtClean="0"/>
              <a:t>Supporto ai Gruppi per l’Inclusione Territoriale provinciali (G.I.T.)</a:t>
            </a:r>
          </a:p>
          <a:p>
            <a:pPr marL="285750" indent="-285750" algn="just">
              <a:lnSpc>
                <a:spcPct val="110000"/>
              </a:lnSpc>
              <a:buFont typeface="Wingdings" panose="05000000000000000000" pitchFamily="2" charset="2"/>
              <a:buChar char="q"/>
            </a:pPr>
            <a:r>
              <a:rPr lang="it-IT" sz="2400" dirty="0"/>
              <a:t>Supporto alle reti di scuole per la progettazione e </a:t>
            </a:r>
            <a:r>
              <a:rPr lang="it-IT" sz="2400" dirty="0" smtClean="0"/>
              <a:t>la realizzazione </a:t>
            </a:r>
            <a:r>
              <a:rPr lang="it-IT" sz="2400" dirty="0"/>
              <a:t>Piani di formazione in servizio del personale della </a:t>
            </a:r>
            <a:r>
              <a:rPr lang="it-IT" sz="2400" dirty="0" smtClean="0"/>
              <a:t>scuola</a:t>
            </a:r>
            <a:endParaRPr lang="it-IT" sz="2400" dirty="0"/>
          </a:p>
        </p:txBody>
      </p:sp>
      <p:sp>
        <p:nvSpPr>
          <p:cNvPr id="6" name="Titolo 3"/>
          <p:cNvSpPr txBox="1">
            <a:spLocks/>
          </p:cNvSpPr>
          <p:nvPr/>
        </p:nvSpPr>
        <p:spPr>
          <a:xfrm>
            <a:off x="251520" y="332656"/>
            <a:ext cx="7673280" cy="135416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GRUPPI PER L’INCLUSIONE SCOLASTICA</a:t>
            </a:r>
            <a:endParaRPr kumimoji="0" lang="it-IT" sz="4000" b="1" i="0" u="none" strike="noStrike" kern="1200" spc="50" normalizeH="0" baseline="0" noProof="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01732661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egnaposto testo 38"/>
          <p:cNvSpPr>
            <a:spLocks noGrp="1"/>
          </p:cNvSpPr>
          <p:nvPr>
            <p:ph type="body" idx="1"/>
          </p:nvPr>
        </p:nvSpPr>
        <p:spPr>
          <a:xfrm>
            <a:off x="395536" y="2060848"/>
            <a:ext cx="7529264" cy="4248472"/>
          </a:xfrm>
        </p:spPr>
        <p:txBody>
          <a:bodyPr anchor="t" anchorCtr="0">
            <a:noAutofit/>
          </a:bodyPr>
          <a:lstStyle/>
          <a:p>
            <a:pPr algn="l"/>
            <a:r>
              <a:rPr lang="it-IT" sz="2400" b="1" dirty="0" smtClean="0">
                <a:solidFill>
                  <a:schemeClr val="tx2"/>
                </a:solidFill>
              </a:rPr>
              <a:t>G.I.T.</a:t>
            </a:r>
            <a:r>
              <a:rPr lang="it-IT" sz="2400" dirty="0" smtClean="0">
                <a:solidFill>
                  <a:schemeClr val="tx2"/>
                </a:solidFill>
              </a:rPr>
              <a:t>  </a:t>
            </a:r>
            <a:r>
              <a:rPr lang="it-IT" sz="1800" dirty="0" smtClean="0"/>
              <a:t>(GRUPPO PER L’INCLUSIONE TERRITORIALE)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it-IT" dirty="0" smtClean="0"/>
              <a:t>Docenti esperti inclusione. Presieduto da dirigente tecnico/dirigente scolastico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it-IT" dirty="0" smtClean="0"/>
              <a:t>conferma richiesta inviata dal dirigente </a:t>
            </a:r>
            <a:r>
              <a:rPr lang="it-IT" dirty="0"/>
              <a:t>scolastico </a:t>
            </a:r>
            <a:r>
              <a:rPr lang="it-IT" dirty="0" smtClean="0"/>
              <a:t>USR per risorse sostegno o esprime parere difforme</a:t>
            </a:r>
            <a:endParaRPr lang="it-IT" dirty="0"/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it-IT" u="sng" dirty="0" smtClean="0"/>
              <a:t>Supporta le scuole definizione PEI in chiave ICF e Piano Inclusione</a:t>
            </a:r>
          </a:p>
        </p:txBody>
      </p:sp>
      <p:sp>
        <p:nvSpPr>
          <p:cNvPr id="6" name="Titolo 3"/>
          <p:cNvSpPr txBox="1">
            <a:spLocks/>
          </p:cNvSpPr>
          <p:nvPr/>
        </p:nvSpPr>
        <p:spPr>
          <a:xfrm>
            <a:off x="251520" y="260648"/>
            <a:ext cx="7673280" cy="158417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GRUPPI PER L’INCLUSIONE SCOLASTICA</a:t>
            </a:r>
            <a:endParaRPr kumimoji="0" lang="it-IT" sz="4000" b="1" i="0" u="none" strike="noStrike" kern="1200" spc="50" normalizeH="0" baseline="0" noProof="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01732661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egnaposto testo 38"/>
          <p:cNvSpPr>
            <a:spLocks noGrp="1"/>
          </p:cNvSpPr>
          <p:nvPr>
            <p:ph type="body" idx="1"/>
          </p:nvPr>
        </p:nvSpPr>
        <p:spPr>
          <a:xfrm>
            <a:off x="467544" y="1916832"/>
            <a:ext cx="7457256" cy="4464496"/>
          </a:xfrm>
        </p:spPr>
        <p:txBody>
          <a:bodyPr anchor="t">
            <a:noAutofit/>
          </a:bodyPr>
          <a:lstStyle/>
          <a:p>
            <a:pPr marL="285750" indent="-285750" algn="l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it-IT" sz="2000" dirty="0" smtClean="0"/>
              <a:t>In ogni istituto</a:t>
            </a:r>
          </a:p>
          <a:p>
            <a:pPr marL="285750" indent="-285750" algn="l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it-IT" dirty="0"/>
              <a:t>D</a:t>
            </a:r>
            <a:r>
              <a:rPr lang="it-IT" sz="2000" dirty="0" smtClean="0"/>
              <a:t>ocenti curricolari, di sostegno, eventualmente personale A.T.A., specialisti ASL e del territorio di riferimento</a:t>
            </a:r>
            <a:r>
              <a:rPr lang="it-IT" sz="1600" dirty="0" smtClean="0"/>
              <a:t>. </a:t>
            </a:r>
            <a:r>
              <a:rPr lang="it-IT" sz="1600" dirty="0"/>
              <a:t>In sede di definizione dell'utilizzazione delle risorse complessive destinate all'istituzione scolastica ai fini dell'assistenza di competenza degli enti locali, </a:t>
            </a:r>
            <a:r>
              <a:rPr lang="it-IT" sz="1600" dirty="0" smtClean="0"/>
              <a:t>partecipa </a:t>
            </a:r>
            <a:r>
              <a:rPr lang="it-IT" sz="1600" dirty="0"/>
              <a:t>un rappresentante dell'ente territoriale competente</a:t>
            </a:r>
            <a:endParaRPr lang="it-IT" sz="1600" dirty="0" smtClean="0"/>
          </a:p>
          <a:p>
            <a:pPr marL="285750" indent="-285750" algn="l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it-IT" dirty="0" smtClean="0"/>
              <a:t>Nominato e presieduto </a:t>
            </a:r>
            <a:r>
              <a:rPr lang="it-IT" dirty="0"/>
              <a:t>dal dirigente </a:t>
            </a:r>
            <a:r>
              <a:rPr lang="it-IT" dirty="0" smtClean="0"/>
              <a:t>scolastico</a:t>
            </a:r>
          </a:p>
          <a:p>
            <a:pPr marL="285750" indent="-285750" algn="l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it-IT" dirty="0" smtClean="0"/>
              <a:t>Supporta </a:t>
            </a:r>
            <a:r>
              <a:rPr lang="it-IT" dirty="0"/>
              <a:t>il </a:t>
            </a:r>
            <a:r>
              <a:rPr lang="it-IT" dirty="0" smtClean="0"/>
              <a:t>Collegio </a:t>
            </a:r>
            <a:r>
              <a:rPr lang="it-IT" dirty="0"/>
              <a:t>dei docenti nella definizione </a:t>
            </a:r>
            <a:r>
              <a:rPr lang="it-IT" dirty="0" smtClean="0"/>
              <a:t>e realizzazione </a:t>
            </a:r>
            <a:r>
              <a:rPr lang="it-IT" dirty="0"/>
              <a:t>del Piano per l'inclusione </a:t>
            </a:r>
            <a:r>
              <a:rPr lang="it-IT" dirty="0" smtClean="0"/>
              <a:t>(con consulenza </a:t>
            </a:r>
            <a:r>
              <a:rPr lang="it-IT" dirty="0"/>
              <a:t>e supporto di studenti, genitori, associazioni</a:t>
            </a:r>
            <a:r>
              <a:rPr lang="it-IT" dirty="0" smtClean="0"/>
              <a:t>) </a:t>
            </a:r>
          </a:p>
          <a:p>
            <a:pPr marL="285750" indent="-285750" algn="l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it-IT" dirty="0" smtClean="0"/>
              <a:t>Supporta i docenti contitolari </a:t>
            </a:r>
            <a:r>
              <a:rPr lang="it-IT" dirty="0"/>
              <a:t>e i consigli di classe nell'attuazione dei PEI</a:t>
            </a:r>
          </a:p>
          <a:p>
            <a:pPr marL="285750" indent="-285750" algn="l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it-IT" dirty="0" smtClean="0"/>
              <a:t>Collabora </a:t>
            </a:r>
            <a:r>
              <a:rPr lang="it-IT" dirty="0"/>
              <a:t>con il G.I.T. </a:t>
            </a:r>
            <a:r>
              <a:rPr lang="it-IT" dirty="0" smtClean="0"/>
              <a:t>e con </a:t>
            </a:r>
            <a:r>
              <a:rPr lang="it-IT" dirty="0"/>
              <a:t>istituzioni </a:t>
            </a:r>
            <a:r>
              <a:rPr lang="it-IT" dirty="0" smtClean="0"/>
              <a:t>pubbliche/private per realizzare il </a:t>
            </a:r>
            <a:r>
              <a:rPr lang="it-IT" dirty="0"/>
              <a:t>Piano </a:t>
            </a:r>
            <a:r>
              <a:rPr lang="it-IT" dirty="0" smtClean="0"/>
              <a:t>Inclusione e </a:t>
            </a:r>
            <a:r>
              <a:rPr lang="it-IT" dirty="0"/>
              <a:t>il PEI e </a:t>
            </a:r>
            <a:r>
              <a:rPr lang="it-IT" dirty="0" smtClean="0"/>
              <a:t>.</a:t>
            </a:r>
            <a:endParaRPr lang="it-IT" dirty="0"/>
          </a:p>
        </p:txBody>
      </p:sp>
      <p:sp>
        <p:nvSpPr>
          <p:cNvPr id="6" name="Titolo 3"/>
          <p:cNvSpPr txBox="1">
            <a:spLocks/>
          </p:cNvSpPr>
          <p:nvPr/>
        </p:nvSpPr>
        <p:spPr>
          <a:xfrm>
            <a:off x="251520" y="332656"/>
            <a:ext cx="7673280" cy="151216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G.L.I. GRUPPO </a:t>
            </a:r>
            <a:r>
              <a:rPr lang="it-IT" sz="4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DI</a:t>
            </a:r>
            <a:r>
              <a:rPr lang="it-IT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LAVORO PER L’INCLUSIONE  </a:t>
            </a:r>
            <a:r>
              <a:rPr lang="it-IT" sz="4000" b="1" spc="50" noProof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endParaRPr kumimoji="0" lang="it-IT" sz="4000" b="1" i="0" u="none" strike="noStrike" kern="1200" spc="50" normalizeH="0" baseline="0" noProof="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01732661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467544" y="1916832"/>
            <a:ext cx="7467600" cy="4176464"/>
          </a:xfrm>
        </p:spPr>
        <p:txBody>
          <a:bodyPr>
            <a:normAutofit fontScale="77500" lnSpcReduction="20000"/>
          </a:bodyPr>
          <a:lstStyle/>
          <a:p>
            <a:pPr marL="457200" indent="-457200" algn="just">
              <a:spcAft>
                <a:spcPts val="1200"/>
              </a:spcAft>
              <a:buFont typeface="+mj-lt"/>
              <a:buAutoNum type="arabicPeriod"/>
            </a:pPr>
            <a:r>
              <a:rPr lang="it-IT" dirty="0"/>
              <a:t>Il dirigente scolastico, sulla base del P.E.I. di ciascun alunno, raccolte le osservazioni e i pareri del GLI, sentito il </a:t>
            </a:r>
            <a:r>
              <a:rPr lang="it-IT" dirty="0" smtClean="0"/>
              <a:t>GIT (*), </a:t>
            </a:r>
            <a:r>
              <a:rPr lang="it-IT" dirty="0"/>
              <a:t>invia </a:t>
            </a:r>
            <a:r>
              <a:rPr lang="it-IT" dirty="0" smtClean="0"/>
              <a:t>all’USR la </a:t>
            </a:r>
            <a:r>
              <a:rPr lang="it-IT" dirty="0"/>
              <a:t>richiesta complessiva dei posti di sostegno </a:t>
            </a:r>
            <a:r>
              <a:rPr lang="it-IT" b="1" dirty="0" smtClean="0">
                <a:solidFill>
                  <a:schemeClr val="tx2"/>
                </a:solidFill>
              </a:rPr>
              <a:t>(obbligo di scrivere nei PEI la quantità di risorse utili per l’inclusione dell’alunno, motivandole)</a:t>
            </a:r>
          </a:p>
          <a:p>
            <a:pPr marL="457200" indent="-457200" algn="just">
              <a:spcAft>
                <a:spcPts val="1200"/>
              </a:spcAft>
              <a:buFont typeface="+mj-lt"/>
              <a:buAutoNum type="arabicPeriod"/>
            </a:pPr>
            <a:r>
              <a:rPr lang="it-IT" dirty="0"/>
              <a:t>Il GIT </a:t>
            </a:r>
            <a:r>
              <a:rPr lang="it-IT" dirty="0" smtClean="0"/>
              <a:t>(*) </a:t>
            </a:r>
            <a:r>
              <a:rPr lang="it-IT" dirty="0"/>
              <a:t>conferma la richiesta inviata dal dirigente scolastico all’USR relativa al fabbisogno delle misure di sostegno ovvero </a:t>
            </a:r>
            <a:r>
              <a:rPr lang="it-IT" dirty="0" err="1"/>
              <a:t>puoòesprimere</a:t>
            </a:r>
            <a:r>
              <a:rPr lang="it-IT" dirty="0"/>
              <a:t> su tale richiesta un parere difforme.</a:t>
            </a:r>
          </a:p>
          <a:p>
            <a:pPr marL="457200" indent="-457200" algn="just">
              <a:spcAft>
                <a:spcPts val="1200"/>
              </a:spcAft>
              <a:buFont typeface="+mj-lt"/>
              <a:buAutoNum type="arabicPeriod"/>
            </a:pPr>
            <a:r>
              <a:rPr lang="it-IT" dirty="0" smtClean="0"/>
              <a:t>L’USR assegna le risorse nell’ambito di quelle dell’organico dell’autonomia per i posti di sostegno</a:t>
            </a:r>
            <a:endParaRPr lang="it-IT" dirty="0"/>
          </a:p>
          <a:p>
            <a:pPr marL="0" indent="0" algn="just">
              <a:spcAft>
                <a:spcPts val="1200"/>
              </a:spcAft>
              <a:buNone/>
            </a:pPr>
            <a:endParaRPr lang="it-IT" dirty="0" smtClean="0"/>
          </a:p>
          <a:p>
            <a:pPr marL="0" indent="0" algn="just">
              <a:spcAft>
                <a:spcPts val="1200"/>
              </a:spcAft>
              <a:buNone/>
            </a:pPr>
            <a:r>
              <a:rPr lang="it-IT" sz="2300" i="1" dirty="0" smtClean="0"/>
              <a:t>* dopo </a:t>
            </a:r>
            <a:r>
              <a:rPr lang="it-IT" sz="2300" i="1" dirty="0"/>
              <a:t>l’emanazione del </a:t>
            </a:r>
            <a:r>
              <a:rPr lang="it-IT" sz="2300" i="1" dirty="0" smtClean="0"/>
              <a:t>DM sulla costituzione del GIT</a:t>
            </a:r>
          </a:p>
        </p:txBody>
      </p:sp>
      <p:sp>
        <p:nvSpPr>
          <p:cNvPr id="7" name="Titolo 3"/>
          <p:cNvSpPr txBox="1">
            <a:spLocks/>
          </p:cNvSpPr>
          <p:nvPr/>
        </p:nvSpPr>
        <p:spPr>
          <a:xfrm>
            <a:off x="251520" y="260648"/>
            <a:ext cx="7673280" cy="121014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ITER PER IL SOSTEGNO</a:t>
            </a:r>
            <a:endParaRPr kumimoji="0" lang="it-IT" sz="4000" b="1" i="0" u="none" strike="noStrike" kern="1200" spc="50" normalizeH="0" baseline="0" noProof="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23028832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58716C9-2123-4E1E-8FA1-988229C634BA}" type="slidenum">
              <a:rPr lang="it-IT" smtClean="0"/>
              <a:pPr/>
              <a:t>17</a:t>
            </a:fld>
            <a:endParaRPr lang="it-IT"/>
          </a:p>
        </p:txBody>
      </p:sp>
      <p:sp>
        <p:nvSpPr>
          <p:cNvPr id="10" name="Ovale 9"/>
          <p:cNvSpPr/>
          <p:nvPr/>
        </p:nvSpPr>
        <p:spPr>
          <a:xfrm>
            <a:off x="112298" y="2674504"/>
            <a:ext cx="1080000" cy="1080000"/>
          </a:xfrm>
          <a:prstGeom prst="ellipse">
            <a:avLst/>
          </a:prstGeom>
          <a:solidFill>
            <a:srgbClr val="92D05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 smtClean="0">
                <a:solidFill>
                  <a:schemeClr val="tx1"/>
                </a:solidFill>
              </a:rPr>
              <a:t>GLI</a:t>
            </a:r>
            <a:endParaRPr lang="it-IT" sz="1400" dirty="0">
              <a:solidFill>
                <a:schemeClr val="tx1"/>
              </a:solidFill>
            </a:endParaRPr>
          </a:p>
        </p:txBody>
      </p:sp>
      <p:sp>
        <p:nvSpPr>
          <p:cNvPr id="11" name="Ovale 10"/>
          <p:cNvSpPr/>
          <p:nvPr/>
        </p:nvSpPr>
        <p:spPr>
          <a:xfrm>
            <a:off x="87071" y="3920262"/>
            <a:ext cx="1080000" cy="1080000"/>
          </a:xfrm>
          <a:prstGeom prst="ellipse">
            <a:avLst/>
          </a:prstGeom>
          <a:solidFill>
            <a:srgbClr val="92D05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 smtClean="0">
                <a:solidFill>
                  <a:schemeClr val="tx1"/>
                </a:solidFill>
              </a:rPr>
              <a:t>GIT</a:t>
            </a:r>
            <a:endParaRPr lang="it-IT" sz="1400" dirty="0">
              <a:solidFill>
                <a:schemeClr val="tx1"/>
              </a:solidFill>
            </a:endParaRPr>
          </a:p>
        </p:txBody>
      </p:sp>
      <p:sp>
        <p:nvSpPr>
          <p:cNvPr id="12" name="Ovale 11"/>
          <p:cNvSpPr/>
          <p:nvPr/>
        </p:nvSpPr>
        <p:spPr>
          <a:xfrm>
            <a:off x="118479" y="5109608"/>
            <a:ext cx="1069146" cy="1080120"/>
          </a:xfrm>
          <a:prstGeom prst="ellipse">
            <a:avLst/>
          </a:prstGeom>
          <a:solidFill>
            <a:srgbClr val="92D050">
              <a:alpha val="49804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 smtClean="0">
                <a:solidFill>
                  <a:schemeClr val="tx1"/>
                </a:solidFill>
              </a:rPr>
              <a:t>GLIR</a:t>
            </a:r>
          </a:p>
          <a:p>
            <a:pPr algn="ctr"/>
            <a:r>
              <a:rPr lang="it-IT" sz="1200" dirty="0" smtClean="0">
                <a:solidFill>
                  <a:schemeClr val="tx1"/>
                </a:solidFill>
              </a:rPr>
              <a:t>Toscana</a:t>
            </a:r>
            <a:endParaRPr lang="it-IT" sz="1200" dirty="0">
              <a:solidFill>
                <a:schemeClr val="tx1"/>
              </a:solidFill>
            </a:endParaRPr>
          </a:p>
        </p:txBody>
      </p:sp>
      <p:graphicFrame>
        <p:nvGraphicFramePr>
          <p:cNvPr id="14" name="Tabell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3668400"/>
              </p:ext>
            </p:extLst>
          </p:nvPr>
        </p:nvGraphicFramePr>
        <p:xfrm>
          <a:off x="1257477" y="2996952"/>
          <a:ext cx="6842915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1593"/>
                <a:gridCol w="960387"/>
                <a:gridCol w="1440615"/>
                <a:gridCol w="1800200"/>
                <a:gridCol w="1080120"/>
              </a:tblGrid>
              <a:tr h="370840">
                <a:tc>
                  <a:txBody>
                    <a:bodyPr/>
                    <a:lstStyle/>
                    <a:p>
                      <a:r>
                        <a:rPr lang="it-IT" sz="1400" b="1" dirty="0" smtClean="0">
                          <a:solidFill>
                            <a:schemeClr val="tx1"/>
                          </a:solidFill>
                        </a:rPr>
                        <a:t>Gruppo di Lavoro per l’Inclusione</a:t>
                      </a:r>
                      <a:endParaRPr lang="it-IT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>
                        <a:alpha val="4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b="1" dirty="0" smtClean="0">
                          <a:solidFill>
                            <a:schemeClr val="tx1"/>
                          </a:solidFill>
                        </a:rPr>
                        <a:t>Istituto</a:t>
                      </a:r>
                      <a:endParaRPr lang="it-IT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>
                        <a:alpha val="4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b="1" dirty="0" smtClean="0">
                          <a:solidFill>
                            <a:schemeClr val="tx1"/>
                          </a:solidFill>
                        </a:rPr>
                        <a:t>Art. 9, cc. 8</a:t>
                      </a:r>
                      <a:r>
                        <a:rPr lang="it-IT" sz="1400" b="1" baseline="0" dirty="0" smtClean="0">
                          <a:solidFill>
                            <a:schemeClr val="tx1"/>
                          </a:solidFill>
                        </a:rPr>
                        <a:t>-9 </a:t>
                      </a:r>
                      <a:endParaRPr lang="it-IT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>
                        <a:alpha val="4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it-IT" sz="1400" b="1" dirty="0" smtClean="0">
                          <a:solidFill>
                            <a:schemeClr val="tx1"/>
                          </a:solidFill>
                        </a:rPr>
                        <a:t>--</a:t>
                      </a:r>
                      <a:endParaRPr lang="it-IT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>
                        <a:alpha val="4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b="1" dirty="0" smtClean="0">
                          <a:solidFill>
                            <a:schemeClr val="tx1"/>
                          </a:solidFill>
                        </a:rPr>
                        <a:t>ATTIVO dal 1/09/2017</a:t>
                      </a:r>
                      <a:endParaRPr lang="it-IT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>
                        <a:alpha val="49804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8993796"/>
              </p:ext>
            </p:extLst>
          </p:nvPr>
        </p:nvGraphicFramePr>
        <p:xfrm>
          <a:off x="1249192" y="4170702"/>
          <a:ext cx="6923208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1592"/>
                <a:gridCol w="943374"/>
                <a:gridCol w="1465914"/>
                <a:gridCol w="1800200"/>
                <a:gridCol w="1152128"/>
              </a:tblGrid>
              <a:tr h="370840"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solidFill>
                            <a:schemeClr val="tx1"/>
                          </a:solidFill>
                        </a:rPr>
                        <a:t>Gruppo per l’Inclusione Territoriale</a:t>
                      </a:r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solidFill>
                            <a:schemeClr val="tx1"/>
                          </a:solidFill>
                        </a:rPr>
                        <a:t>AT rete scuole</a:t>
                      </a:r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dirty="0" smtClean="0">
                          <a:solidFill>
                            <a:schemeClr val="tx1"/>
                          </a:solidFill>
                        </a:rPr>
                        <a:t>Art. 9, cc. 4-7</a:t>
                      </a:r>
                    </a:p>
                  </a:txBody>
                  <a:tcPr>
                    <a:solidFill>
                      <a:srgbClr val="92D05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it-IT" sz="1400" dirty="0" smtClean="0">
                          <a:solidFill>
                            <a:schemeClr val="tx1"/>
                          </a:solidFill>
                        </a:rPr>
                        <a:t>DM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it-IT" sz="1400" dirty="0" smtClean="0">
                          <a:solidFill>
                            <a:schemeClr val="tx1"/>
                          </a:solidFill>
                        </a:rPr>
                        <a:t>(non ancora emanato)</a:t>
                      </a:r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it-IT" sz="1400" dirty="0" smtClean="0">
                          <a:solidFill>
                            <a:schemeClr val="tx1"/>
                          </a:solidFill>
                        </a:rPr>
                        <a:t>ATTIVO dal 1/09/2019</a:t>
                      </a:r>
                      <a:r>
                        <a:rPr lang="it-IT" sz="1400" baseline="0" dirty="0" smtClean="0">
                          <a:solidFill>
                            <a:schemeClr val="tx1"/>
                          </a:solidFill>
                        </a:rPr>
                        <a:t> (manca DM)</a:t>
                      </a:r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0758322"/>
              </p:ext>
            </p:extLst>
          </p:nvPr>
        </p:nvGraphicFramePr>
        <p:xfrm>
          <a:off x="1259195" y="5289768"/>
          <a:ext cx="6841197" cy="94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614"/>
                <a:gridCol w="964495"/>
                <a:gridCol w="1411768"/>
                <a:gridCol w="1800200"/>
                <a:gridCol w="1080120"/>
              </a:tblGrid>
              <a:tr h="370840"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solidFill>
                            <a:schemeClr val="tx1"/>
                          </a:solidFill>
                        </a:rPr>
                        <a:t>Gruppo di Lavoro </a:t>
                      </a:r>
                      <a:r>
                        <a:rPr lang="it-IT" sz="1400" dirty="0" err="1" smtClean="0">
                          <a:solidFill>
                            <a:schemeClr val="tx1"/>
                          </a:solidFill>
                        </a:rPr>
                        <a:t>Interistituzionale</a:t>
                      </a:r>
                      <a:r>
                        <a:rPr lang="it-IT" sz="1400" dirty="0" smtClean="0">
                          <a:solidFill>
                            <a:schemeClr val="tx1"/>
                          </a:solidFill>
                        </a:rPr>
                        <a:t> Regionale</a:t>
                      </a:r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>
                        <a:alpha val="4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solidFill>
                            <a:schemeClr val="tx1"/>
                          </a:solidFill>
                        </a:rPr>
                        <a:t>Regionale</a:t>
                      </a:r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>
                        <a:alpha val="4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dirty="0" smtClean="0">
                          <a:solidFill>
                            <a:schemeClr val="tx1"/>
                          </a:solidFill>
                        </a:rPr>
                        <a:t>Art. 9, cc. 1-3</a:t>
                      </a:r>
                    </a:p>
                  </a:txBody>
                  <a:tcPr>
                    <a:solidFill>
                      <a:srgbClr val="92D050">
                        <a:alpha val="4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it-IT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DM (26/04/2018, n. 338)</a:t>
                      </a:r>
                    </a:p>
                  </a:txBody>
                  <a:tcPr>
                    <a:solidFill>
                      <a:srgbClr val="92D050">
                        <a:alpha val="4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it-IT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ATTIVO</a:t>
                      </a:r>
                    </a:p>
                  </a:txBody>
                  <a:tcPr>
                    <a:solidFill>
                      <a:srgbClr val="92D050">
                        <a:alpha val="49804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0101005"/>
              </p:ext>
            </p:extLst>
          </p:nvPr>
        </p:nvGraphicFramePr>
        <p:xfrm>
          <a:off x="1246460" y="1124744"/>
          <a:ext cx="6853932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1594"/>
                <a:gridCol w="969456"/>
                <a:gridCol w="1442562"/>
                <a:gridCol w="1800200"/>
                <a:gridCol w="1080120"/>
              </a:tblGrid>
              <a:tr h="370840"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solidFill>
                            <a:schemeClr val="tx1"/>
                          </a:solidFill>
                        </a:rPr>
                        <a:t>DENOMINAZIONE del GRUPPO</a:t>
                      </a:r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solidFill>
                            <a:schemeClr val="tx1"/>
                          </a:solidFill>
                        </a:rPr>
                        <a:t>LIVELLO</a:t>
                      </a:r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solidFill>
                            <a:schemeClr val="tx1"/>
                          </a:solidFill>
                        </a:rPr>
                        <a:t>NORMA RIFERIM.</a:t>
                      </a:r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solidFill>
                            <a:schemeClr val="tx1"/>
                          </a:solidFill>
                        </a:rPr>
                        <a:t>ATTI NECESSARI PER COSTITUZIONE</a:t>
                      </a:r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solidFill>
                            <a:schemeClr val="tx1"/>
                          </a:solidFill>
                        </a:rPr>
                        <a:t>STATO</a:t>
                      </a:r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Pagina iniziale 4">
            <a:hlinkClick r:id="rId2" action="ppaction://hlinksldjump" highlightClick="1"/>
          </p:cNvPr>
          <p:cNvSpPr/>
          <p:nvPr/>
        </p:nvSpPr>
        <p:spPr>
          <a:xfrm>
            <a:off x="8172400" y="6021288"/>
            <a:ext cx="576064" cy="43204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Ovale 12"/>
          <p:cNvSpPr/>
          <p:nvPr/>
        </p:nvSpPr>
        <p:spPr>
          <a:xfrm>
            <a:off x="76032" y="1484784"/>
            <a:ext cx="1080000" cy="1080000"/>
          </a:xfrm>
          <a:prstGeom prst="ellipse">
            <a:avLst/>
          </a:prstGeom>
          <a:solidFill>
            <a:srgbClr val="92D05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it-IT" sz="2800" dirty="0">
                <a:solidFill>
                  <a:schemeClr val="tx1"/>
                </a:solidFill>
              </a:rPr>
              <a:t>GLOI</a:t>
            </a:r>
            <a:endParaRPr lang="it-IT" sz="1400" dirty="0">
              <a:solidFill>
                <a:schemeClr val="tx1"/>
              </a:solidFill>
            </a:endParaRPr>
          </a:p>
        </p:txBody>
      </p:sp>
      <p:graphicFrame>
        <p:nvGraphicFramePr>
          <p:cNvPr id="15" name="Tabel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133594"/>
              </p:ext>
            </p:extLst>
          </p:nvPr>
        </p:nvGraphicFramePr>
        <p:xfrm>
          <a:off x="1229232" y="1844824"/>
          <a:ext cx="6871160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1593"/>
                <a:gridCol w="960387"/>
                <a:gridCol w="1468860"/>
                <a:gridCol w="1800200"/>
                <a:gridCol w="1080120"/>
              </a:tblGrid>
              <a:tr h="370840">
                <a:tc>
                  <a:txBody>
                    <a:bodyPr/>
                    <a:lstStyle/>
                    <a:p>
                      <a:r>
                        <a:rPr lang="it-IT" sz="1400" b="1" dirty="0" smtClean="0">
                          <a:solidFill>
                            <a:schemeClr val="tx1"/>
                          </a:solidFill>
                        </a:rPr>
                        <a:t>Consiglio di classe (docenti</a:t>
                      </a:r>
                      <a:r>
                        <a:rPr lang="it-IT" sz="14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it-IT" sz="1400" b="1" baseline="0" dirty="0" err="1" smtClean="0">
                          <a:solidFill>
                            <a:schemeClr val="tx1"/>
                          </a:solidFill>
                        </a:rPr>
                        <a:t>contit</a:t>
                      </a:r>
                      <a:r>
                        <a:rPr lang="it-IT" sz="1400" b="1" baseline="0" dirty="0" smtClean="0">
                          <a:solidFill>
                            <a:schemeClr val="tx1"/>
                          </a:solidFill>
                        </a:rPr>
                        <a:t>.)</a:t>
                      </a:r>
                      <a:endParaRPr lang="it-IT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>
                        <a:alpha val="4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b="1" dirty="0" smtClean="0">
                          <a:solidFill>
                            <a:schemeClr val="tx1"/>
                          </a:solidFill>
                        </a:rPr>
                        <a:t>Classe</a:t>
                      </a:r>
                      <a:endParaRPr lang="it-IT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>
                        <a:alpha val="4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b="1" dirty="0" smtClean="0">
                          <a:solidFill>
                            <a:schemeClr val="tx1"/>
                          </a:solidFill>
                        </a:rPr>
                        <a:t>Art. 7, c. 2,</a:t>
                      </a:r>
                      <a:r>
                        <a:rPr lang="it-IT" sz="14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it-IT" sz="1400" b="1" baseline="0" dirty="0" err="1" smtClean="0">
                          <a:solidFill>
                            <a:schemeClr val="tx1"/>
                          </a:solidFill>
                        </a:rPr>
                        <a:t>lett</a:t>
                      </a:r>
                      <a:r>
                        <a:rPr lang="it-IT" sz="1400" b="1" baseline="0" dirty="0" smtClean="0">
                          <a:solidFill>
                            <a:schemeClr val="tx1"/>
                          </a:solidFill>
                        </a:rPr>
                        <a:t>. a </a:t>
                      </a:r>
                      <a:endParaRPr lang="it-IT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>
                        <a:alpha val="4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it-IT" sz="1400" b="1" dirty="0" smtClean="0">
                          <a:solidFill>
                            <a:schemeClr val="tx1"/>
                          </a:solidFill>
                        </a:rPr>
                        <a:t>--</a:t>
                      </a:r>
                      <a:endParaRPr lang="it-IT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>
                        <a:alpha val="4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b="1" dirty="0" smtClean="0">
                          <a:solidFill>
                            <a:schemeClr val="tx1"/>
                          </a:solidFill>
                        </a:rPr>
                        <a:t>ATTIVO</a:t>
                      </a:r>
                      <a:endParaRPr lang="it-IT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>
                        <a:alpha val="49804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17" name="Titolo 3"/>
          <p:cNvSpPr txBox="1">
            <a:spLocks/>
          </p:cNvSpPr>
          <p:nvPr/>
        </p:nvSpPr>
        <p:spPr>
          <a:xfrm>
            <a:off x="251520" y="260648"/>
            <a:ext cx="7673280" cy="72008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2400" b="1" spc="50" noProof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GDL INCLUSIONE PREVISTI DAL DLGS 66/2017</a:t>
            </a:r>
            <a:endParaRPr kumimoji="0" lang="it-IT" sz="2400" b="1" i="0" u="none" strike="noStrike" kern="1200" spc="50" normalizeH="0" baseline="0" noProof="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72327518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5" grpId="0" animBg="1"/>
      <p:bldP spid="1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58716C9-2123-4E1E-8FA1-988229C634BA}" type="slidenum">
              <a:rPr lang="it-IT" smtClean="0"/>
              <a:pPr/>
              <a:t>18</a:t>
            </a:fld>
            <a:endParaRPr lang="it-IT"/>
          </a:p>
        </p:txBody>
      </p:sp>
      <p:sp>
        <p:nvSpPr>
          <p:cNvPr id="10" name="Ovale 9"/>
          <p:cNvSpPr/>
          <p:nvPr/>
        </p:nvSpPr>
        <p:spPr>
          <a:xfrm>
            <a:off x="251520" y="2276872"/>
            <a:ext cx="936104" cy="935984"/>
          </a:xfrm>
          <a:prstGeom prst="ellipse">
            <a:avLst/>
          </a:prstGeom>
          <a:solidFill>
            <a:srgbClr val="92D05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 smtClean="0">
                <a:solidFill>
                  <a:schemeClr val="tx1"/>
                </a:solidFill>
              </a:rPr>
              <a:t>GLI</a:t>
            </a:r>
            <a:endParaRPr lang="it-IT" sz="2400" dirty="0">
              <a:solidFill>
                <a:schemeClr val="tx1"/>
              </a:solidFill>
            </a:endParaRPr>
          </a:p>
        </p:txBody>
      </p:sp>
      <p:sp>
        <p:nvSpPr>
          <p:cNvPr id="11" name="Ovale 10"/>
          <p:cNvSpPr/>
          <p:nvPr/>
        </p:nvSpPr>
        <p:spPr>
          <a:xfrm>
            <a:off x="179512" y="3429000"/>
            <a:ext cx="1008112" cy="1007992"/>
          </a:xfrm>
          <a:prstGeom prst="ellipse">
            <a:avLst/>
          </a:prstGeom>
          <a:solidFill>
            <a:srgbClr val="92D05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 smtClean="0">
                <a:solidFill>
                  <a:schemeClr val="tx1"/>
                </a:solidFill>
              </a:rPr>
              <a:t>GIT</a:t>
            </a:r>
            <a:endParaRPr lang="it-IT" sz="2400" dirty="0">
              <a:solidFill>
                <a:schemeClr val="tx1"/>
              </a:solidFill>
            </a:endParaRPr>
          </a:p>
        </p:txBody>
      </p:sp>
      <p:sp>
        <p:nvSpPr>
          <p:cNvPr id="12" name="Ovale 11"/>
          <p:cNvSpPr/>
          <p:nvPr/>
        </p:nvSpPr>
        <p:spPr>
          <a:xfrm>
            <a:off x="179512" y="5013176"/>
            <a:ext cx="1170000" cy="1176006"/>
          </a:xfrm>
          <a:prstGeom prst="ellipse">
            <a:avLst/>
          </a:prstGeom>
          <a:solidFill>
            <a:srgbClr val="92D05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it-IT" sz="2800" dirty="0" smtClean="0">
                <a:solidFill>
                  <a:schemeClr val="tx1"/>
                </a:solidFill>
              </a:rPr>
              <a:t>GLIR</a:t>
            </a:r>
          </a:p>
          <a:p>
            <a:pPr algn="ctr"/>
            <a:r>
              <a:rPr lang="it-IT" sz="1600" dirty="0" smtClean="0">
                <a:solidFill>
                  <a:schemeClr val="tx1"/>
                </a:solidFill>
              </a:rPr>
              <a:t>Toscana</a:t>
            </a:r>
            <a:endParaRPr lang="it-IT" sz="1000" dirty="0">
              <a:solidFill>
                <a:schemeClr val="tx1"/>
              </a:solidFill>
            </a:endParaRPr>
          </a:p>
        </p:txBody>
      </p:sp>
      <p:graphicFrame>
        <p:nvGraphicFramePr>
          <p:cNvPr id="13" name="Tabel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6087594"/>
              </p:ext>
            </p:extLst>
          </p:nvPr>
        </p:nvGraphicFramePr>
        <p:xfrm>
          <a:off x="1475656" y="2420888"/>
          <a:ext cx="6696744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96744"/>
              </a:tblGrid>
              <a:tr h="370840">
                <a:tc>
                  <a:txBody>
                    <a:bodyPr/>
                    <a:lstStyle/>
                    <a:p>
                      <a:r>
                        <a:rPr lang="it-IT" sz="1400" b="0" dirty="0" smtClean="0">
                          <a:solidFill>
                            <a:schemeClr val="tx1"/>
                          </a:solidFill>
                        </a:rPr>
                        <a:t>A livello di </a:t>
                      </a:r>
                      <a:r>
                        <a:rPr lang="it-IT" sz="1400" b="1" u="sng" dirty="0" smtClean="0">
                          <a:solidFill>
                            <a:schemeClr val="tx1"/>
                          </a:solidFill>
                        </a:rPr>
                        <a:t>Istituto</a:t>
                      </a:r>
                      <a:r>
                        <a:rPr lang="it-IT" sz="1400" b="0" dirty="0" smtClean="0">
                          <a:solidFill>
                            <a:schemeClr val="tx1"/>
                          </a:solidFill>
                        </a:rPr>
                        <a:t>. Supporta: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t-IT" sz="1400" b="0" dirty="0" smtClean="0">
                          <a:solidFill>
                            <a:schemeClr val="tx1"/>
                          </a:solidFill>
                        </a:rPr>
                        <a:t>Collegio</a:t>
                      </a:r>
                      <a:r>
                        <a:rPr lang="it-IT" sz="1400" b="0" baseline="0" dirty="0" smtClean="0">
                          <a:solidFill>
                            <a:schemeClr val="tx1"/>
                          </a:solidFill>
                        </a:rPr>
                        <a:t> dei</a:t>
                      </a:r>
                      <a:r>
                        <a:rPr lang="it-IT" sz="1400" b="0" dirty="0" smtClean="0">
                          <a:solidFill>
                            <a:schemeClr val="tx1"/>
                          </a:solidFill>
                        </a:rPr>
                        <a:t> Docenti nella definizione ed attuazione del Piano per l’Inclusione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t-IT" sz="1400" b="0" dirty="0" smtClean="0">
                          <a:solidFill>
                            <a:schemeClr val="tx1"/>
                          </a:solidFill>
                        </a:rPr>
                        <a:t>Docenti contitolari (</a:t>
                      </a:r>
                      <a:r>
                        <a:rPr lang="it-IT" sz="1400" b="0" dirty="0" err="1" smtClean="0">
                          <a:solidFill>
                            <a:schemeClr val="tx1"/>
                          </a:solidFill>
                        </a:rPr>
                        <a:t>inf</a:t>
                      </a:r>
                      <a:r>
                        <a:rPr lang="it-IT" sz="1400" b="0" dirty="0" smtClean="0">
                          <a:solidFill>
                            <a:schemeClr val="tx1"/>
                          </a:solidFill>
                        </a:rPr>
                        <a:t>. e primaria) e Consigli di Classe nell’attuazione PEI</a:t>
                      </a:r>
                    </a:p>
                  </a:txBody>
                  <a:tcPr>
                    <a:solidFill>
                      <a:srgbClr val="92D050">
                        <a:alpha val="49804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Tabel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7476486"/>
              </p:ext>
            </p:extLst>
          </p:nvPr>
        </p:nvGraphicFramePr>
        <p:xfrm>
          <a:off x="1475656" y="3284984"/>
          <a:ext cx="6696744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96744"/>
              </a:tblGrid>
              <a:tr h="37084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it-IT" sz="1400" b="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it-IT" sz="14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it-IT" sz="1400" b="0" dirty="0" smtClean="0">
                          <a:solidFill>
                            <a:schemeClr val="tx1"/>
                          </a:solidFill>
                        </a:rPr>
                        <a:t>livello </a:t>
                      </a:r>
                      <a:r>
                        <a:rPr lang="it-IT" sz="1400" b="1" u="sng" dirty="0" smtClean="0">
                          <a:solidFill>
                            <a:schemeClr val="tx1"/>
                          </a:solidFill>
                        </a:rPr>
                        <a:t>provinciale</a:t>
                      </a:r>
                      <a:r>
                        <a:rPr lang="it-IT" sz="1400" b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t-IT" sz="1400" b="0" dirty="0" smtClean="0">
                          <a:solidFill>
                            <a:schemeClr val="tx1"/>
                          </a:solidFill>
                        </a:rPr>
                        <a:t>RICEVE proposte quantificazione delle Risorse sostegno</a:t>
                      </a:r>
                      <a:r>
                        <a:rPr lang="it-IT" sz="14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it-IT" sz="1400" b="0" dirty="0" smtClean="0">
                          <a:solidFill>
                            <a:schemeClr val="tx1"/>
                          </a:solidFill>
                        </a:rPr>
                        <a:t>didattico, le VERIFICA, FORMULA proposta ad USR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t-IT" sz="1400" b="0" dirty="0" smtClean="0">
                          <a:solidFill>
                            <a:schemeClr val="tx1"/>
                          </a:solidFill>
                        </a:rPr>
                        <a:t>(integrato da associazioni, EELL, AUSL) Compiti di consultazione e programmazione</a:t>
                      </a:r>
                      <a:r>
                        <a:rPr lang="it-IT" sz="1400" b="0" baseline="0" dirty="0" smtClean="0">
                          <a:solidFill>
                            <a:schemeClr val="tx1"/>
                          </a:solidFill>
                        </a:rPr>
                        <a:t> delle</a:t>
                      </a:r>
                      <a:r>
                        <a:rPr lang="it-IT" sz="1400" b="0" dirty="0" smtClean="0">
                          <a:solidFill>
                            <a:schemeClr val="tx1"/>
                          </a:solidFill>
                        </a:rPr>
                        <a:t> attività e</a:t>
                      </a:r>
                      <a:r>
                        <a:rPr lang="it-IT" sz="1400" b="0" baseline="0" dirty="0" smtClean="0">
                          <a:solidFill>
                            <a:schemeClr val="tx1"/>
                          </a:solidFill>
                        </a:rPr>
                        <a:t> di </a:t>
                      </a:r>
                      <a:r>
                        <a:rPr lang="it-IT" sz="1400" b="0" dirty="0" smtClean="0">
                          <a:solidFill>
                            <a:schemeClr val="tx1"/>
                          </a:solidFill>
                        </a:rPr>
                        <a:t>coordinamento degli interventi di competenza dei vari livelli Istituzionali sul territorio</a:t>
                      </a:r>
                      <a:endParaRPr lang="it-IT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" name="Tabella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4232643"/>
              </p:ext>
            </p:extLst>
          </p:nvPr>
        </p:nvGraphicFramePr>
        <p:xfrm>
          <a:off x="1475656" y="4797152"/>
          <a:ext cx="6768752" cy="1798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68752"/>
              </a:tblGrid>
              <a:tr h="1784902">
                <a:tc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it-IT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 livello </a:t>
                      </a:r>
                      <a:r>
                        <a:rPr lang="it-IT" sz="1400" b="1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Regionale</a:t>
                      </a:r>
                      <a:r>
                        <a:rPr lang="it-IT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285750" lvl="0" indent="-285750" algn="l" defTabSz="914400" rtl="0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it-IT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Consulenza e proposta all'USR per la definizione, l'attuazione e la verifica degli accordi di programma … con particolare riferimento alla continuità delle azioni sul territorio, all'orientamento e ai percorsi integrati scuola-territorio-lavoro;</a:t>
                      </a:r>
                    </a:p>
                    <a:p>
                      <a:pPr marL="285750" lvl="0" indent="-285750" algn="l" defTabSz="914400" rtl="0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it-IT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Supporto ai GIT;</a:t>
                      </a:r>
                    </a:p>
                    <a:p>
                      <a:pPr marL="285750" lvl="0" indent="-285750" algn="l" defTabSz="914400" rtl="0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it-IT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Supporto alle reti di scuole per la progettazione e la realizzazione dei Piani di formazione in servizio del personale della scuola.</a:t>
                      </a:r>
                    </a:p>
                  </a:txBody>
                  <a:tcPr>
                    <a:solidFill>
                      <a:srgbClr val="92D050">
                        <a:alpha val="49804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" name="Tabella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1290161"/>
              </p:ext>
            </p:extLst>
          </p:nvPr>
        </p:nvGraphicFramePr>
        <p:xfrm>
          <a:off x="1475656" y="764704"/>
          <a:ext cx="662473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24736"/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chemeClr val="tx1"/>
                          </a:solidFill>
                        </a:rPr>
                        <a:t>CHI FA</a:t>
                      </a:r>
                      <a:r>
                        <a:rPr lang="it-IT" baseline="0" dirty="0" smtClean="0">
                          <a:solidFill>
                            <a:schemeClr val="tx1"/>
                          </a:solidFill>
                        </a:rPr>
                        <a:t> CHE COSA</a:t>
                      </a:r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Pagina iniziale 4">
            <a:hlinkClick r:id="rId2" action="ppaction://hlinksldjump" highlightClick="1"/>
          </p:cNvPr>
          <p:cNvSpPr/>
          <p:nvPr/>
        </p:nvSpPr>
        <p:spPr>
          <a:xfrm>
            <a:off x="8460432" y="6021288"/>
            <a:ext cx="576064" cy="43204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Ovale 13"/>
          <p:cNvSpPr/>
          <p:nvPr/>
        </p:nvSpPr>
        <p:spPr>
          <a:xfrm>
            <a:off x="198582" y="1052736"/>
            <a:ext cx="917034" cy="935984"/>
          </a:xfrm>
          <a:prstGeom prst="ellipse">
            <a:avLst/>
          </a:prstGeom>
          <a:solidFill>
            <a:srgbClr val="92D05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it-IT" sz="2000" dirty="0" smtClean="0">
                <a:solidFill>
                  <a:schemeClr val="tx1"/>
                </a:solidFill>
              </a:rPr>
              <a:t>GLOI</a:t>
            </a:r>
            <a:endParaRPr lang="it-IT" sz="2000" dirty="0">
              <a:solidFill>
                <a:schemeClr val="tx1"/>
              </a:solidFill>
            </a:endParaRPr>
          </a:p>
        </p:txBody>
      </p:sp>
      <p:graphicFrame>
        <p:nvGraphicFramePr>
          <p:cNvPr id="18" name="Tabella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7763397"/>
              </p:ext>
            </p:extLst>
          </p:nvPr>
        </p:nvGraphicFramePr>
        <p:xfrm>
          <a:off x="1475656" y="1196752"/>
          <a:ext cx="6624736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24736"/>
              </a:tblGrid>
              <a:tr h="977888">
                <a:tc>
                  <a:txBody>
                    <a:bodyPr/>
                    <a:lstStyle/>
                    <a:p>
                      <a:r>
                        <a:rPr lang="it-IT" sz="1400" b="0" dirty="0" smtClean="0">
                          <a:solidFill>
                            <a:schemeClr val="tx1"/>
                          </a:solidFill>
                        </a:rPr>
                        <a:t>A livello di </a:t>
                      </a:r>
                      <a:r>
                        <a:rPr lang="it-IT" sz="1400" b="1" u="sng" dirty="0" smtClean="0">
                          <a:solidFill>
                            <a:schemeClr val="tx1"/>
                          </a:solidFill>
                        </a:rPr>
                        <a:t>Istituto</a:t>
                      </a:r>
                      <a:r>
                        <a:rPr lang="it-IT" sz="1400" b="0" dirty="0" smtClean="0">
                          <a:solidFill>
                            <a:schemeClr val="tx1"/>
                          </a:solidFill>
                        </a:rPr>
                        <a:t>. Composto dal team dei docenti contitolari (infanzie e primaria) o dal Consiglio di Classe. Progettazione Educativa, metodologica, pedagogica, didattica</a:t>
                      </a:r>
                    </a:p>
                    <a:p>
                      <a:r>
                        <a:rPr lang="it-IT" sz="1400" b="0" dirty="0" smtClean="0">
                          <a:solidFill>
                            <a:schemeClr val="tx1"/>
                          </a:solidFill>
                        </a:rPr>
                        <a:t>Elabora ed approva il PEI,</a:t>
                      </a:r>
                      <a:r>
                        <a:rPr lang="it-IT" sz="14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it-IT" sz="1400" b="0" dirty="0" smtClean="0">
                          <a:solidFill>
                            <a:schemeClr val="tx1"/>
                          </a:solidFill>
                        </a:rPr>
                        <a:t>con la partecipazione dei genitori, delle figure professionali specifiche e con il necessario supporto della UV </a:t>
                      </a:r>
                    </a:p>
                  </a:txBody>
                  <a:tcPr>
                    <a:solidFill>
                      <a:srgbClr val="92D050">
                        <a:alpha val="49804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20" name="Titolo 3"/>
          <p:cNvSpPr txBox="1">
            <a:spLocks/>
          </p:cNvSpPr>
          <p:nvPr/>
        </p:nvSpPr>
        <p:spPr>
          <a:xfrm>
            <a:off x="251520" y="116632"/>
            <a:ext cx="7673280" cy="57606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2400" b="1" spc="50" noProof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COMPITI DEI GDL PER L’INCLUSIONE SCOLASTICA</a:t>
            </a:r>
            <a:endParaRPr kumimoji="0" lang="it-IT" sz="2400" b="1" i="0" u="none" strike="noStrike" kern="1200" spc="50" normalizeH="0" baseline="0" noProof="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9895753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5" grpId="0" animBg="1"/>
      <p:bldP spid="1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94872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it-IT" sz="360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ea typeface="+mn-ea"/>
                <a:cs typeface="+mn-cs"/>
              </a:rPr>
              <a:t>ALTRE DISPOSIZIONI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dirty="0" smtClean="0"/>
              <a:t>Per agevolare la continuità il dirigente può valutare, nell’interesse degli alunni, la possibilità di conferire il sostegno a personale con contratto a tempo determinato e specializzazione, su richiesta della famiglia.</a:t>
            </a:r>
          </a:p>
          <a:p>
            <a:pPr algn="just"/>
            <a:r>
              <a:rPr lang="it-IT" dirty="0" smtClean="0"/>
              <a:t>Entro 120 giorni decreti attuativi con misure su: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it-IT" dirty="0" smtClean="0"/>
              <a:t>Formazione personale scolastico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it-IT" dirty="0" smtClean="0"/>
              <a:t>Progetti e iniziative a supporto delle scuole.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84512594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251520" y="274638"/>
            <a:ext cx="7673280" cy="121014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it-IT" sz="4000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DLgs</a:t>
            </a:r>
            <a:r>
              <a:rPr lang="it-IT" sz="4000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66 DEL 13/04/2017</a:t>
            </a:r>
            <a:endParaRPr lang="it-IT" sz="4000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457200" y="1412776"/>
            <a:ext cx="7467600" cy="506117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MODIFICHE </a:t>
            </a:r>
            <a:r>
              <a:rPr lang="it-IT" dirty="0" smtClean="0"/>
              <a:t>APPORTATE DAL </a:t>
            </a:r>
            <a:r>
              <a:rPr lang="it-IT" dirty="0" err="1" smtClean="0"/>
              <a:t>DLgs</a:t>
            </a:r>
            <a:r>
              <a:rPr lang="it-IT" dirty="0"/>
              <a:t> 7/8/2019, </a:t>
            </a:r>
            <a:r>
              <a:rPr lang="it-IT" dirty="0" smtClean="0"/>
              <a:t>n. 96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dirty="0" smtClean="0"/>
              <a:t>Ecco </a:t>
            </a:r>
            <a:r>
              <a:rPr lang="it-IT" dirty="0"/>
              <a:t>le principali novità che si possono ricavare allo stato attuale dal </a:t>
            </a:r>
            <a:r>
              <a:rPr lang="it-IT" dirty="0" err="1" smtClean="0"/>
              <a:t>DLgs</a:t>
            </a:r>
            <a:r>
              <a:rPr lang="it-IT" dirty="0" smtClean="0"/>
              <a:t> 66/2017 </a:t>
            </a:r>
            <a:r>
              <a:rPr lang="it-IT" dirty="0"/>
              <a:t>attuativo della legge </a:t>
            </a:r>
            <a:r>
              <a:rPr lang="it-IT" dirty="0" smtClean="0"/>
              <a:t>«La </a:t>
            </a:r>
            <a:r>
              <a:rPr lang="it-IT" dirty="0"/>
              <a:t>buona </a:t>
            </a:r>
            <a:r>
              <a:rPr lang="it-IT" dirty="0" smtClean="0"/>
              <a:t>scuola» </a:t>
            </a:r>
            <a:r>
              <a:rPr lang="it-IT" dirty="0"/>
              <a:t>e </a:t>
            </a:r>
            <a:r>
              <a:rPr lang="it-IT" dirty="0" smtClean="0"/>
              <a:t>relative </a:t>
            </a:r>
            <a:r>
              <a:rPr lang="it-IT" dirty="0"/>
              <a:t>al capitolo </a:t>
            </a:r>
            <a:r>
              <a:rPr lang="it-IT" dirty="0" smtClean="0"/>
              <a:t>inclusione</a:t>
            </a:r>
          </a:p>
          <a:p>
            <a:pPr marL="0" indent="0" algn="just">
              <a:buNone/>
            </a:pPr>
            <a:r>
              <a:rPr lang="it-IT" dirty="0" smtClean="0"/>
              <a:t>Sono presenti le modifiche del decreto Bussetti (</a:t>
            </a:r>
            <a:r>
              <a:rPr lang="it-IT" dirty="0" err="1" smtClean="0"/>
              <a:t>DLgs</a:t>
            </a:r>
            <a:r>
              <a:rPr lang="it-IT" dirty="0" smtClean="0"/>
              <a:t> 96/2019)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39685369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8868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45720" tIns="0" rIns="45720" bIns="0" anchor="ctr" anchorCtr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it-IT" sz="360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ea typeface="+mn-ea"/>
                <a:cs typeface="+mn-cs"/>
              </a:rPr>
              <a:t>A CURA DEL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24744"/>
            <a:ext cx="7239000" cy="5330992"/>
          </a:xfrm>
        </p:spPr>
        <p:txBody>
          <a:bodyPr/>
          <a:lstStyle/>
          <a:p>
            <a:pPr marL="0" indent="0">
              <a:buNone/>
            </a:pPr>
            <a:r>
              <a:rPr lang="it-IT" dirty="0"/>
              <a:t>Gruppo di </a:t>
            </a:r>
            <a:r>
              <a:rPr lang="it-IT" dirty="0" smtClean="0"/>
              <a:t>coordinamento </a:t>
            </a:r>
            <a:r>
              <a:rPr lang="it-IT" dirty="0"/>
              <a:t>regionale in materia di </a:t>
            </a:r>
            <a:r>
              <a:rPr lang="it-IT" dirty="0" smtClean="0"/>
              <a:t>“</a:t>
            </a:r>
            <a:r>
              <a:rPr lang="it-IT" i="1" dirty="0" smtClean="0"/>
              <a:t>Inclusione Scolastica</a:t>
            </a:r>
            <a:r>
              <a:rPr lang="it-IT" dirty="0" smtClean="0"/>
              <a:t>”:</a:t>
            </a:r>
          </a:p>
          <a:p>
            <a:endParaRPr lang="it-IT" dirty="0"/>
          </a:p>
          <a:p>
            <a:endParaRPr lang="it-IT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6496897"/>
              </p:ext>
            </p:extLst>
          </p:nvPr>
        </p:nvGraphicFramePr>
        <p:xfrm>
          <a:off x="755576" y="2276870"/>
          <a:ext cx="7344817" cy="324215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008112"/>
                <a:gridCol w="1080120"/>
                <a:gridCol w="5256585"/>
              </a:tblGrid>
              <a:tr h="254407">
                <a:tc>
                  <a:txBody>
                    <a:bodyPr/>
                    <a:lstStyle/>
                    <a:p>
                      <a:pPr marL="2857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chemeClr val="tx1"/>
                          </a:solidFill>
                          <a:effectLst/>
                        </a:rPr>
                        <a:t>Salvini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Trebuchet MS"/>
                        <a:ea typeface="Trebuchet MS"/>
                        <a:cs typeface="Trebuchet MS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2730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chemeClr val="tx1"/>
                          </a:solidFill>
                          <a:effectLst/>
                        </a:rPr>
                        <a:t>Luca</a:t>
                      </a:r>
                      <a:endParaRPr lang="it-IT" sz="1400">
                        <a:solidFill>
                          <a:schemeClr val="tx1"/>
                        </a:solidFill>
                        <a:effectLst/>
                        <a:latin typeface="Trebuchet MS"/>
                        <a:ea typeface="Trebuchet MS"/>
                        <a:cs typeface="Trebuchet MS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2730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chemeClr val="tx1"/>
                          </a:solidFill>
                          <a:effectLst/>
                        </a:rPr>
                        <a:t>Dirigente Tecnico USR Toscana – Coordinatore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Trebuchet MS"/>
                        <a:ea typeface="Trebuchet MS"/>
                        <a:cs typeface="Trebuchet MS"/>
                      </a:endParaRPr>
                    </a:p>
                  </a:txBody>
                  <a:tcPr marL="0" marR="0" marT="0" marB="0">
                    <a:noFill/>
                  </a:tcPr>
                </a:tc>
              </a:tr>
              <a:tr h="321659">
                <a:tc>
                  <a:txBody>
                    <a:bodyPr/>
                    <a:lstStyle/>
                    <a:p>
                      <a:pPr marL="2857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chemeClr val="tx1"/>
                          </a:solidFill>
                          <a:effectLst/>
                        </a:rPr>
                        <a:t>Bocci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Trebuchet MS"/>
                        <a:ea typeface="Trebuchet MS"/>
                        <a:cs typeface="Trebuchet MS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2794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Iolanda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Trebuchet MS"/>
                        <a:ea typeface="Trebuchet MS"/>
                        <a:cs typeface="Trebuchet MS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2794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chemeClr val="tx1"/>
                          </a:solidFill>
                          <a:effectLst/>
                        </a:rPr>
                        <a:t>Dirigente scolastico IIS Barga di </a:t>
                      </a:r>
                      <a:r>
                        <a:rPr lang="it-IT" sz="1400" dirty="0" smtClean="0">
                          <a:solidFill>
                            <a:schemeClr val="tx1"/>
                          </a:solidFill>
                          <a:effectLst/>
                        </a:rPr>
                        <a:t>Barga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0" marR="0" marT="0" marB="0">
                    <a:noFill/>
                  </a:tcPr>
                </a:tc>
              </a:tr>
              <a:tr h="339211">
                <a:tc>
                  <a:txBody>
                    <a:bodyPr/>
                    <a:lstStyle/>
                    <a:p>
                      <a:pPr marL="2857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dirty="0" err="1">
                          <a:solidFill>
                            <a:schemeClr val="tx1"/>
                          </a:solidFill>
                          <a:effectLst/>
                        </a:rPr>
                        <a:t>Bonalumi</a:t>
                      </a:r>
                      <a:r>
                        <a:rPr lang="it-IT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Trebuchet MS"/>
                        <a:ea typeface="Trebuchet MS"/>
                        <a:cs typeface="Trebuchet MS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2857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chemeClr val="tx1"/>
                          </a:solidFill>
                          <a:effectLst/>
                        </a:rPr>
                        <a:t>Elisabetta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Trebuchet MS"/>
                        <a:ea typeface="Trebuchet MS"/>
                        <a:cs typeface="Trebuchet MS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2794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chemeClr val="tx1"/>
                          </a:solidFill>
                          <a:effectLst/>
                        </a:rPr>
                        <a:t>Dirigente Liceo Pascoli di </a:t>
                      </a:r>
                      <a:r>
                        <a:rPr lang="it-IT" sz="1400" dirty="0" smtClean="0">
                          <a:solidFill>
                            <a:schemeClr val="tx1"/>
                          </a:solidFill>
                          <a:effectLst/>
                        </a:rPr>
                        <a:t>Firenze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Trebuchet MS"/>
                        <a:ea typeface="Trebuchet MS"/>
                        <a:cs typeface="Trebuchet MS"/>
                      </a:endParaRPr>
                    </a:p>
                  </a:txBody>
                  <a:tcPr marL="0" marR="0" marT="0" marB="0">
                    <a:noFill/>
                  </a:tcPr>
                </a:tc>
              </a:tr>
              <a:tr h="324933">
                <a:tc>
                  <a:txBody>
                    <a:bodyPr/>
                    <a:lstStyle/>
                    <a:p>
                      <a:pPr marL="2857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dirty="0" err="1">
                          <a:solidFill>
                            <a:schemeClr val="tx1"/>
                          </a:solidFill>
                          <a:effectLst/>
                        </a:rPr>
                        <a:t>Capitini</a:t>
                      </a:r>
                      <a:r>
                        <a:rPr lang="it-IT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Trebuchet MS"/>
                        <a:ea typeface="Trebuchet MS"/>
                        <a:cs typeface="Trebuchet MS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2794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chemeClr val="tx1"/>
                          </a:solidFill>
                          <a:effectLst/>
                        </a:rPr>
                        <a:t>Roberta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Trebuchet MS"/>
                        <a:ea typeface="Trebuchet MS"/>
                        <a:cs typeface="Trebuchet MS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2794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chemeClr val="tx1"/>
                          </a:solidFill>
                          <a:effectLst/>
                        </a:rPr>
                        <a:t>Dirigente scolastico IC G. Civinini Albinia di </a:t>
                      </a:r>
                      <a:r>
                        <a:rPr lang="it-IT" sz="1400" dirty="0" smtClean="0">
                          <a:solidFill>
                            <a:schemeClr val="tx1"/>
                          </a:solidFill>
                          <a:effectLst/>
                        </a:rPr>
                        <a:t>Orbetello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0" marR="0" marT="0" marB="0">
                    <a:noFill/>
                  </a:tcPr>
                </a:tc>
              </a:tr>
              <a:tr h="254408">
                <a:tc>
                  <a:txBody>
                    <a:bodyPr/>
                    <a:lstStyle/>
                    <a:p>
                      <a:pPr marL="2857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chemeClr val="tx1"/>
                          </a:solidFill>
                          <a:effectLst/>
                        </a:rPr>
                        <a:t>Carraresi </a:t>
                      </a:r>
                      <a:endParaRPr lang="it-IT" sz="1400">
                        <a:solidFill>
                          <a:schemeClr val="tx1"/>
                        </a:solidFill>
                        <a:effectLst/>
                        <a:latin typeface="Trebuchet MS"/>
                        <a:ea typeface="Trebuchet MS"/>
                        <a:cs typeface="Trebuchet MS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2794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chemeClr val="tx1"/>
                          </a:solidFill>
                          <a:effectLst/>
                        </a:rPr>
                        <a:t>Rita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Trebuchet MS"/>
                        <a:ea typeface="Trebuchet MS"/>
                        <a:cs typeface="Trebuchet MS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2794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chemeClr val="tx1"/>
                          </a:solidFill>
                          <a:effectLst/>
                        </a:rPr>
                        <a:t>Dirigente scolastico IC Sesto 3 di Sesto </a:t>
                      </a:r>
                      <a:r>
                        <a:rPr lang="it-IT" sz="1400" dirty="0" smtClean="0">
                          <a:solidFill>
                            <a:schemeClr val="tx1"/>
                          </a:solidFill>
                          <a:effectLst/>
                        </a:rPr>
                        <a:t>Fiorentino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Trebuchet MS"/>
                        <a:ea typeface="Trebuchet MS"/>
                        <a:cs typeface="Trebuchet MS"/>
                      </a:endParaRPr>
                    </a:p>
                  </a:txBody>
                  <a:tcPr marL="0" marR="0" marT="0" marB="0">
                    <a:noFill/>
                  </a:tcPr>
                </a:tc>
              </a:tr>
              <a:tr h="305584">
                <a:tc>
                  <a:txBody>
                    <a:bodyPr/>
                    <a:lstStyle/>
                    <a:p>
                      <a:pPr marL="2857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chemeClr val="tx1"/>
                          </a:solidFill>
                          <a:effectLst/>
                        </a:rPr>
                        <a:t>Cicalini </a:t>
                      </a:r>
                      <a:endParaRPr lang="it-IT" sz="1400">
                        <a:solidFill>
                          <a:schemeClr val="tx1"/>
                        </a:solidFill>
                        <a:effectLst/>
                        <a:latin typeface="Trebuchet MS"/>
                        <a:ea typeface="Trebuchet MS"/>
                        <a:cs typeface="Trebuchet MS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2794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chemeClr val="tx1"/>
                          </a:solidFill>
                          <a:effectLst/>
                        </a:rPr>
                        <a:t>Monica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Trebuchet MS"/>
                        <a:ea typeface="Trebuchet MS"/>
                        <a:cs typeface="Trebuchet MS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2794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chemeClr val="tx1"/>
                          </a:solidFill>
                          <a:effectLst/>
                        </a:rPr>
                        <a:t>Dirigente scolastico IC </a:t>
                      </a:r>
                      <a:r>
                        <a:rPr lang="it-IT" sz="1400" dirty="0" smtClean="0">
                          <a:solidFill>
                            <a:schemeClr val="tx1"/>
                          </a:solidFill>
                          <a:effectLst/>
                        </a:rPr>
                        <a:t>Anghiari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0" marR="0" marT="0" marB="0">
                    <a:noFill/>
                  </a:tcPr>
                </a:tc>
              </a:tr>
              <a:tr h="254408">
                <a:tc>
                  <a:txBody>
                    <a:bodyPr/>
                    <a:lstStyle/>
                    <a:p>
                      <a:pPr marL="2857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chemeClr val="tx1"/>
                          </a:solidFill>
                          <a:effectLst/>
                        </a:rPr>
                        <a:t>Machetti </a:t>
                      </a:r>
                      <a:endParaRPr lang="it-IT" sz="1400">
                        <a:solidFill>
                          <a:schemeClr val="tx1"/>
                        </a:solidFill>
                        <a:effectLst/>
                        <a:latin typeface="Trebuchet MS"/>
                        <a:ea typeface="Trebuchet MS"/>
                        <a:cs typeface="Trebuchet MS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2794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chemeClr val="tx1"/>
                          </a:solidFill>
                          <a:effectLst/>
                        </a:rPr>
                        <a:t>Cinzia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Trebuchet MS"/>
                        <a:ea typeface="Trebuchet MS"/>
                        <a:cs typeface="Trebuchet MS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2794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chemeClr val="tx1"/>
                          </a:solidFill>
                          <a:effectLst/>
                        </a:rPr>
                        <a:t>Dirigente IIS Leopoldo II di Lorena di </a:t>
                      </a:r>
                      <a:r>
                        <a:rPr lang="it-IT" sz="1400" dirty="0" smtClean="0">
                          <a:solidFill>
                            <a:schemeClr val="tx1"/>
                          </a:solidFill>
                          <a:effectLst/>
                        </a:rPr>
                        <a:t>Grosseto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Trebuchet MS"/>
                        <a:ea typeface="Trebuchet MS"/>
                        <a:cs typeface="Trebuchet MS"/>
                      </a:endParaRPr>
                    </a:p>
                  </a:txBody>
                  <a:tcPr marL="0" marR="0" marT="0" marB="0">
                    <a:noFill/>
                  </a:tcPr>
                </a:tc>
              </a:tr>
              <a:tr h="254408">
                <a:tc>
                  <a:txBody>
                    <a:bodyPr/>
                    <a:lstStyle/>
                    <a:p>
                      <a:pPr marL="2857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chemeClr val="tx1"/>
                          </a:solidFill>
                          <a:effectLst/>
                        </a:rPr>
                        <a:t>Rainaldi </a:t>
                      </a:r>
                      <a:endParaRPr lang="it-IT" sz="1400">
                        <a:solidFill>
                          <a:schemeClr val="tx1"/>
                        </a:solidFill>
                        <a:effectLst/>
                        <a:latin typeface="Trebuchet MS"/>
                        <a:ea typeface="Trebuchet MS"/>
                        <a:cs typeface="Trebuchet MS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2794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chemeClr val="tx1"/>
                          </a:solidFill>
                          <a:effectLst/>
                        </a:rPr>
                        <a:t>Maria Luisa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Trebuchet MS"/>
                        <a:ea typeface="Trebuchet MS"/>
                        <a:cs typeface="Trebuchet MS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2794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chemeClr val="tx1"/>
                          </a:solidFill>
                          <a:effectLst/>
                        </a:rPr>
                        <a:t>Dirigente scolastico IC Caponnetto di Bagno a </a:t>
                      </a:r>
                      <a:r>
                        <a:rPr lang="it-IT" sz="1400" dirty="0" smtClean="0">
                          <a:solidFill>
                            <a:schemeClr val="tx1"/>
                          </a:solidFill>
                          <a:effectLst/>
                        </a:rPr>
                        <a:t>Ripoli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Trebuchet MS"/>
                        <a:ea typeface="Trebuchet MS"/>
                        <a:cs typeface="Trebuchet MS"/>
                      </a:endParaRPr>
                    </a:p>
                  </a:txBody>
                  <a:tcPr marL="0" marR="0" marT="0" marB="0">
                    <a:noFill/>
                  </a:tcPr>
                </a:tc>
              </a:tr>
              <a:tr h="427455">
                <a:tc>
                  <a:txBody>
                    <a:bodyPr/>
                    <a:lstStyle/>
                    <a:p>
                      <a:pPr marL="2857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chemeClr val="tx1"/>
                          </a:solidFill>
                          <a:effectLst/>
                        </a:rPr>
                        <a:t>Santini </a:t>
                      </a:r>
                      <a:endParaRPr lang="it-IT" sz="1400">
                        <a:solidFill>
                          <a:schemeClr val="tx1"/>
                        </a:solidFill>
                        <a:effectLst/>
                        <a:latin typeface="Trebuchet MS"/>
                        <a:ea typeface="Trebuchet MS"/>
                        <a:cs typeface="Trebuchet MS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2794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chemeClr val="tx1"/>
                          </a:solidFill>
                          <a:effectLst/>
                        </a:rPr>
                        <a:t>Iasmina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Trebuchet MS"/>
                        <a:ea typeface="Trebuchet MS"/>
                        <a:cs typeface="Trebuchet MS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2794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chemeClr val="tx1"/>
                          </a:solidFill>
                          <a:effectLst/>
                        </a:rPr>
                        <a:t>Dirigente scolastico IC Martiri di Civitella di Civitella in Val di </a:t>
                      </a:r>
                      <a:r>
                        <a:rPr lang="it-IT" sz="1400" dirty="0" smtClean="0">
                          <a:solidFill>
                            <a:schemeClr val="tx1"/>
                          </a:solidFill>
                          <a:effectLst/>
                        </a:rPr>
                        <a:t>Chiana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Trebuchet MS"/>
                        <a:ea typeface="Trebuchet MS"/>
                        <a:cs typeface="Trebuchet MS"/>
                      </a:endParaRPr>
                    </a:p>
                  </a:txBody>
                  <a:tcPr marL="0" marR="0" marT="0" marB="0">
                    <a:noFill/>
                  </a:tcPr>
                </a:tc>
              </a:tr>
              <a:tr h="251271">
                <a:tc>
                  <a:txBody>
                    <a:bodyPr/>
                    <a:lstStyle/>
                    <a:p>
                      <a:pPr marL="2857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chemeClr val="tx1"/>
                          </a:solidFill>
                          <a:effectLst/>
                        </a:rPr>
                        <a:t>Benvenuti </a:t>
                      </a:r>
                      <a:endParaRPr lang="it-IT" sz="1400">
                        <a:solidFill>
                          <a:schemeClr val="tx1"/>
                        </a:solidFill>
                        <a:effectLst/>
                        <a:latin typeface="Trebuchet MS"/>
                        <a:ea typeface="Trebuchet MS"/>
                        <a:cs typeface="Trebuchet MS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2857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chemeClr val="tx1"/>
                          </a:solidFill>
                          <a:effectLst/>
                        </a:rPr>
                        <a:t>Cristina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Trebuchet MS"/>
                        <a:ea typeface="Trebuchet MS"/>
                        <a:cs typeface="Trebuchet MS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2794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chemeClr val="tx1"/>
                          </a:solidFill>
                          <a:effectLst/>
                        </a:rPr>
                        <a:t>Docente distaccata USR Toscana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Trebuchet MS"/>
                        <a:ea typeface="Trebuchet MS"/>
                        <a:cs typeface="Trebuchet MS"/>
                      </a:endParaRPr>
                    </a:p>
                  </a:txBody>
                  <a:tcPr marL="0" marR="0" marT="0" marB="0">
                    <a:noFill/>
                  </a:tcPr>
                </a:tc>
              </a:tr>
              <a:tr h="254408">
                <a:tc>
                  <a:txBody>
                    <a:bodyPr/>
                    <a:lstStyle/>
                    <a:p>
                      <a:pPr marL="2857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chemeClr val="tx1"/>
                          </a:solidFill>
                          <a:effectLst/>
                        </a:rPr>
                        <a:t>Bonelli </a:t>
                      </a:r>
                      <a:endParaRPr lang="it-IT" sz="1400">
                        <a:solidFill>
                          <a:schemeClr val="tx1"/>
                        </a:solidFill>
                        <a:effectLst/>
                        <a:latin typeface="Trebuchet MS"/>
                        <a:ea typeface="Trebuchet MS"/>
                        <a:cs typeface="Trebuchet MS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2794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chemeClr val="tx1"/>
                          </a:solidFill>
                          <a:effectLst/>
                        </a:rPr>
                        <a:t>Roberta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Trebuchet MS"/>
                        <a:ea typeface="Trebuchet MS"/>
                        <a:cs typeface="Trebuchet MS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2794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chemeClr val="tx1"/>
                          </a:solidFill>
                          <a:effectLst/>
                        </a:rPr>
                        <a:t>Docente distaccata UST di Siena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Trebuchet MS"/>
                        <a:ea typeface="Trebuchet MS"/>
                        <a:cs typeface="Trebuchet MS"/>
                      </a:endParaRPr>
                    </a:p>
                  </a:txBody>
                  <a:tcPr marL="0" marR="0" marT="0" marB="0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7792832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it-IT" sz="3400" b="1" dirty="0" smtClean="0"/>
              <a:t>COMMISSIONE </a:t>
            </a:r>
            <a:r>
              <a:rPr lang="it-IT" sz="3400" b="1" dirty="0"/>
              <a:t>MEDICO LEGALE DELL’INPS</a:t>
            </a:r>
            <a:r>
              <a:rPr lang="it-IT" sz="3400" dirty="0" smtClean="0"/>
              <a:t>: </a:t>
            </a:r>
          </a:p>
          <a:p>
            <a:endParaRPr lang="it-IT" dirty="0" smtClean="0"/>
          </a:p>
          <a:p>
            <a:pPr algn="just"/>
            <a:r>
              <a:rPr lang="it-IT" dirty="0" smtClean="0"/>
              <a:t>Riceve certificazione medico diagnostica funzionale da specialista ASL</a:t>
            </a:r>
          </a:p>
          <a:p>
            <a:pPr algn="just"/>
            <a:r>
              <a:rPr lang="it-IT" dirty="0" smtClean="0"/>
              <a:t>accerta </a:t>
            </a:r>
            <a:r>
              <a:rPr lang="it-IT" dirty="0"/>
              <a:t>la disabilità </a:t>
            </a:r>
            <a:r>
              <a:rPr lang="it-IT" dirty="0" smtClean="0"/>
              <a:t>accordando/negando </a:t>
            </a:r>
            <a:r>
              <a:rPr lang="it-IT" dirty="0"/>
              <a:t>la </a:t>
            </a:r>
            <a:r>
              <a:rPr lang="it-IT" dirty="0" smtClean="0"/>
              <a:t>104, entro 30 giorni.</a:t>
            </a:r>
          </a:p>
          <a:p>
            <a:pPr algn="just"/>
            <a:r>
              <a:rPr lang="it-IT" u="sng" dirty="0" smtClean="0"/>
              <a:t>Contestualmente, se richiesto dai genitori,</a:t>
            </a:r>
            <a:r>
              <a:rPr lang="it-IT" dirty="0" smtClean="0"/>
              <a:t> </a:t>
            </a:r>
            <a:r>
              <a:rPr lang="it-IT" u="sng" dirty="0" smtClean="0"/>
              <a:t>le commissioni accertano la disabilità ai fini dell’inclusione scolastica</a:t>
            </a:r>
          </a:p>
          <a:p>
            <a:pPr algn="just"/>
            <a:r>
              <a:rPr lang="it-IT" dirty="0" smtClean="0"/>
              <a:t>Composizione</a:t>
            </a:r>
            <a:r>
              <a:rPr lang="it-IT" dirty="0"/>
              <a:t> </a:t>
            </a:r>
            <a:r>
              <a:rPr lang="it-IT" dirty="0" smtClean="0"/>
              <a:t>nella Regione Toscana (in età evolutiva)</a:t>
            </a:r>
          </a:p>
          <a:p>
            <a:pPr lvl="1" algn="just">
              <a:buFontTx/>
              <a:buChar char="-"/>
            </a:pPr>
            <a:r>
              <a:rPr lang="it-IT" dirty="0" smtClean="0"/>
              <a:t>medico legale</a:t>
            </a:r>
            <a:r>
              <a:rPr lang="it-IT" dirty="0"/>
              <a:t>;</a:t>
            </a:r>
            <a:endParaRPr lang="it-IT" dirty="0" smtClean="0"/>
          </a:p>
          <a:p>
            <a:pPr lvl="1" algn="just">
              <a:buFontTx/>
              <a:buChar char="-"/>
            </a:pPr>
            <a:r>
              <a:rPr lang="it-IT" dirty="0" smtClean="0"/>
              <a:t>due medici di cui uno specialista in pediatra o in neuropsichiatra e uno specialista nella patologia; </a:t>
            </a:r>
          </a:p>
          <a:p>
            <a:pPr lvl="1" algn="just">
              <a:buFontTx/>
              <a:buChar char="-"/>
            </a:pPr>
            <a:r>
              <a:rPr lang="it-IT" dirty="0" smtClean="0"/>
              <a:t>un assistente specialistico o un operatore sociale o uno psicologo), individuato dall’ente locale</a:t>
            </a:r>
          </a:p>
          <a:p>
            <a:pPr lvl="1" algn="just">
              <a:buFontTx/>
              <a:buChar char="-"/>
            </a:pPr>
            <a:r>
              <a:rPr lang="it-IT" dirty="0" smtClean="0"/>
              <a:t>medico </a:t>
            </a:r>
            <a:r>
              <a:rPr lang="it-IT" i="1" dirty="0" smtClean="0"/>
              <a:t>INPS</a:t>
            </a:r>
            <a:endParaRPr lang="it-IT" dirty="0"/>
          </a:p>
        </p:txBody>
      </p:sp>
      <p:sp>
        <p:nvSpPr>
          <p:cNvPr id="5" name="Titolo 3"/>
          <p:cNvSpPr txBox="1">
            <a:spLocks/>
          </p:cNvSpPr>
          <p:nvPr/>
        </p:nvSpPr>
        <p:spPr>
          <a:xfrm>
            <a:off x="251520" y="274638"/>
            <a:ext cx="7673280" cy="10661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000" b="1" i="0" u="none" strike="noStrike" kern="1200" spc="50" normalizeH="0" baseline="0" noProof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LE COMMISSIONI (1)</a:t>
            </a:r>
            <a:endParaRPr kumimoji="0" lang="it-IT" sz="4000" b="1" i="0" u="none" strike="noStrike" kern="1200" spc="50" normalizeH="0" baseline="0" noProof="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04715450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84784"/>
            <a:ext cx="7467600" cy="4989168"/>
          </a:xfrm>
        </p:spPr>
        <p:txBody>
          <a:bodyPr>
            <a:normAutofit fontScale="92500" lnSpcReduction="10000"/>
          </a:bodyPr>
          <a:lstStyle/>
          <a:p>
            <a:pPr marL="514350" lvl="0" indent="-514350">
              <a:buClr>
                <a:srgbClr val="AD0101"/>
              </a:buClr>
              <a:buFont typeface="+mj-lt"/>
              <a:buAutoNum type="arabicPeriod" startAt="2"/>
            </a:pPr>
            <a:r>
              <a:rPr lang="it-IT" sz="2800" b="1" dirty="0" smtClean="0">
                <a:solidFill>
                  <a:prstClr val="black"/>
                </a:solidFill>
              </a:rPr>
              <a:t>UNITA’ DI VALUTAZIONE MULTIDISCIPLINARE (UVM)</a:t>
            </a:r>
            <a:endParaRPr lang="it-IT" sz="2000" dirty="0" smtClean="0">
              <a:solidFill>
                <a:prstClr val="black"/>
              </a:solidFill>
            </a:endParaRPr>
          </a:p>
          <a:p>
            <a:pPr algn="just">
              <a:buClr>
                <a:srgbClr val="AD0101"/>
              </a:buClr>
              <a:buFont typeface="Wingdings" panose="05000000000000000000" pitchFamily="2" charset="2"/>
              <a:buChar char="q"/>
            </a:pPr>
            <a:r>
              <a:rPr lang="it-IT" sz="2800" dirty="0" smtClean="0">
                <a:solidFill>
                  <a:prstClr val="black"/>
                </a:solidFill>
              </a:rPr>
              <a:t> </a:t>
            </a:r>
            <a:r>
              <a:rPr lang="it-IT" sz="2800" dirty="0">
                <a:solidFill>
                  <a:prstClr val="black"/>
                </a:solidFill>
              </a:rPr>
              <a:t>commissione della ASL composta da: </a:t>
            </a:r>
          </a:p>
          <a:p>
            <a:pPr lvl="1" algn="just">
              <a:buClr>
                <a:srgbClr val="AD0101"/>
              </a:buClr>
              <a:buFont typeface="Wingdings" panose="05000000000000000000" pitchFamily="2" charset="2"/>
              <a:buChar char="ü"/>
            </a:pPr>
            <a:r>
              <a:rPr lang="it-IT" sz="1700" dirty="0" smtClean="0">
                <a:solidFill>
                  <a:prstClr val="black"/>
                </a:solidFill>
              </a:rPr>
              <a:t>uno specialista in neuropsichiatra </a:t>
            </a:r>
            <a:r>
              <a:rPr lang="it-IT" sz="1700" dirty="0">
                <a:solidFill>
                  <a:prstClr val="black"/>
                </a:solidFill>
              </a:rPr>
              <a:t>infantile </a:t>
            </a:r>
            <a:r>
              <a:rPr lang="it-IT" sz="1700" dirty="0" smtClean="0">
                <a:solidFill>
                  <a:prstClr val="black"/>
                </a:solidFill>
              </a:rPr>
              <a:t>o un medico </a:t>
            </a:r>
            <a:r>
              <a:rPr lang="it-IT" sz="1700" dirty="0">
                <a:solidFill>
                  <a:prstClr val="black"/>
                </a:solidFill>
              </a:rPr>
              <a:t>specialista esperto nella patologia </a:t>
            </a:r>
          </a:p>
          <a:p>
            <a:pPr lvl="1" algn="just">
              <a:buClr>
                <a:srgbClr val="AD0101"/>
              </a:buClr>
              <a:buFont typeface="Wingdings" panose="05000000000000000000" pitchFamily="2" charset="2"/>
              <a:buChar char="ü"/>
            </a:pPr>
            <a:endParaRPr lang="it-IT" sz="1700" dirty="0" smtClean="0">
              <a:solidFill>
                <a:prstClr val="black"/>
              </a:solidFill>
            </a:endParaRPr>
          </a:p>
          <a:p>
            <a:pPr lvl="1" algn="just">
              <a:buClr>
                <a:srgbClr val="AD0101"/>
              </a:buClr>
              <a:buFont typeface="Wingdings" panose="05000000000000000000" pitchFamily="2" charset="2"/>
              <a:buChar char="ü"/>
            </a:pPr>
            <a:r>
              <a:rPr lang="it-IT" sz="1700" dirty="0" smtClean="0">
                <a:solidFill>
                  <a:prstClr val="black"/>
                </a:solidFill>
              </a:rPr>
              <a:t>Almeno due fra le seguenti figure: terapista </a:t>
            </a:r>
            <a:r>
              <a:rPr lang="it-IT" sz="1700" dirty="0">
                <a:solidFill>
                  <a:prstClr val="black"/>
                </a:solidFill>
              </a:rPr>
              <a:t>della </a:t>
            </a:r>
            <a:r>
              <a:rPr lang="it-IT" sz="1700" dirty="0" smtClean="0">
                <a:solidFill>
                  <a:prstClr val="black"/>
                </a:solidFill>
              </a:rPr>
              <a:t>riabilitazione/psicologo dell’età evolutiva/assistente sociale o pedagogista o altro delegato in rappresentanza </a:t>
            </a:r>
            <a:r>
              <a:rPr lang="it-IT" sz="1700" dirty="0">
                <a:solidFill>
                  <a:prstClr val="black"/>
                </a:solidFill>
              </a:rPr>
              <a:t>dell’Ente </a:t>
            </a:r>
            <a:r>
              <a:rPr lang="it-IT" sz="1700" dirty="0" smtClean="0">
                <a:solidFill>
                  <a:prstClr val="black"/>
                </a:solidFill>
              </a:rPr>
              <a:t>locale.</a:t>
            </a:r>
          </a:p>
          <a:p>
            <a:pPr marL="0" lvl="0" indent="0" algn="just">
              <a:buClr>
                <a:srgbClr val="AD0101"/>
              </a:buClr>
              <a:buNone/>
            </a:pPr>
            <a:endParaRPr lang="it-IT" sz="2000" dirty="0" smtClean="0">
              <a:solidFill>
                <a:prstClr val="black"/>
              </a:solidFill>
            </a:endParaRPr>
          </a:p>
          <a:p>
            <a:pPr algn="just">
              <a:buClr>
                <a:srgbClr val="AD0101"/>
              </a:buClr>
              <a:buFont typeface="Wingdings" panose="05000000000000000000" pitchFamily="2" charset="2"/>
              <a:buChar char="q"/>
            </a:pPr>
            <a:r>
              <a:rPr lang="it-IT" sz="2800" dirty="0">
                <a:solidFill>
                  <a:prstClr val="black"/>
                </a:solidFill>
              </a:rPr>
              <a:t>redige il PROFILO DI </a:t>
            </a:r>
            <a:r>
              <a:rPr lang="it-IT" sz="2800" dirty="0" smtClean="0">
                <a:solidFill>
                  <a:prstClr val="black"/>
                </a:solidFill>
              </a:rPr>
              <a:t>FUNZIONAMENTO(PF) IN CHIAVE ICF:</a:t>
            </a:r>
          </a:p>
          <a:p>
            <a:pPr lvl="1" algn="just">
              <a:buClr>
                <a:srgbClr val="AD0101"/>
              </a:buClr>
              <a:buFont typeface="Wingdings" panose="05000000000000000000" pitchFamily="2" charset="2"/>
              <a:buChar char="ü"/>
            </a:pPr>
            <a:r>
              <a:rPr lang="it-IT" sz="2500" dirty="0" smtClean="0">
                <a:solidFill>
                  <a:prstClr val="black"/>
                </a:solidFill>
              </a:rPr>
              <a:t>in collaborazione con </a:t>
            </a:r>
            <a:r>
              <a:rPr lang="it-IT" sz="1700" dirty="0" smtClean="0">
                <a:solidFill>
                  <a:prstClr val="black"/>
                </a:solidFill>
              </a:rPr>
              <a:t>genitori, alunno se maggiorenne</a:t>
            </a:r>
          </a:p>
          <a:p>
            <a:pPr lvl="1" algn="just">
              <a:buClr>
                <a:srgbClr val="AD0101"/>
              </a:buClr>
              <a:buFont typeface="Wingdings" panose="05000000000000000000" pitchFamily="2" charset="2"/>
              <a:buChar char="ü"/>
            </a:pPr>
            <a:r>
              <a:rPr lang="it-IT" sz="1700" dirty="0" smtClean="0">
                <a:solidFill>
                  <a:prstClr val="black"/>
                </a:solidFill>
              </a:rPr>
              <a:t>Con la partecipazione del dirigente o un docente specializzato della scuola frequentata</a:t>
            </a:r>
            <a:endParaRPr lang="it-IT" sz="1700" dirty="0">
              <a:solidFill>
                <a:prstClr val="black"/>
              </a:solidFill>
            </a:endParaRPr>
          </a:p>
        </p:txBody>
      </p:sp>
      <p:sp>
        <p:nvSpPr>
          <p:cNvPr id="5" name="Titolo 3"/>
          <p:cNvSpPr txBox="1">
            <a:spLocks/>
          </p:cNvSpPr>
          <p:nvPr/>
        </p:nvSpPr>
        <p:spPr>
          <a:xfrm>
            <a:off x="267286" y="252746"/>
            <a:ext cx="7673280" cy="99412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000" b="1" i="0" u="none" strike="noStrike" kern="1200" spc="50" normalizeH="0" baseline="0" noProof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LE COMMISSIONI (2)</a:t>
            </a:r>
            <a:endParaRPr kumimoji="0" lang="it-IT" sz="4000" b="1" i="0" u="none" strike="noStrike" kern="1200" spc="50" normalizeH="0" baseline="0" noProof="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8077702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egnaposto contenuto 10"/>
          <p:cNvSpPr>
            <a:spLocks noGrp="1"/>
          </p:cNvSpPr>
          <p:nvPr>
            <p:ph idx="1"/>
          </p:nvPr>
        </p:nvSpPr>
        <p:spPr>
          <a:xfrm>
            <a:off x="457200" y="1484784"/>
            <a:ext cx="7467600" cy="5256584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endParaRPr lang="it-IT" dirty="0" smtClean="0"/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it-IT" dirty="0" smtClean="0"/>
              <a:t>E’ il documento </a:t>
            </a:r>
            <a:r>
              <a:rPr lang="it-IT" u="sng" dirty="0" smtClean="0"/>
              <a:t>propedeutico e necessario </a:t>
            </a:r>
            <a:r>
              <a:rPr lang="it-IT" dirty="0" smtClean="0"/>
              <a:t>alla predisposizione del  Progetto Individuale e del PEI;</a:t>
            </a:r>
            <a:endParaRPr lang="it-IT" dirty="0"/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it-IT" dirty="0" smtClean="0"/>
              <a:t>E’ redatto in chiave ICF (modello </a:t>
            </a:r>
            <a:r>
              <a:rPr lang="it-IT" dirty="0" err="1" smtClean="0"/>
              <a:t>bio</a:t>
            </a:r>
            <a:r>
              <a:rPr lang="it-IT" dirty="0" smtClean="0"/>
              <a:t>-</a:t>
            </a:r>
            <a:r>
              <a:rPr lang="it-IT" dirty="0" err="1" smtClean="0"/>
              <a:t>psico</a:t>
            </a:r>
            <a:r>
              <a:rPr lang="it-IT" dirty="0" smtClean="0"/>
              <a:t>-sociale);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it-IT" dirty="0" smtClean="0"/>
              <a:t>E’ aggiornato ai passaggi di istruzione o in caso di cambiamenti nella persona;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it-IT" dirty="0"/>
              <a:t>Definisce competenze professionali e la tipologia di misure utili (prima necessarie) per l’inclusione </a:t>
            </a:r>
            <a:r>
              <a:rPr lang="it-IT" dirty="0" smtClean="0"/>
              <a:t>scolastica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it-IT" dirty="0" smtClean="0"/>
              <a:t>I genitori o chi esercita la responsabilità genitoriale TRASMETTONO il </a:t>
            </a:r>
            <a:r>
              <a:rPr lang="it-IT" b="1" dirty="0" smtClean="0"/>
              <a:t>Profilo di Funzionamento </a:t>
            </a:r>
            <a:r>
              <a:rPr lang="it-IT" dirty="0" smtClean="0"/>
              <a:t>all’Istituzione Scolastica e all’Ente Locale competente rispettivamente ai fini della predisposizione del PEI e del Progetto Individuale QUALORA VENGA RICHIESTO DALLA FAMIGLIA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it-IT" dirty="0" smtClean="0"/>
              <a:t>Sostituisce in modo graduale al momento solo al passaggio di grado: Diagnosi Funzionale e Profilo Dinamico Funzionale</a:t>
            </a:r>
          </a:p>
        </p:txBody>
      </p:sp>
      <p:sp>
        <p:nvSpPr>
          <p:cNvPr id="5" name="Titolo 3"/>
          <p:cNvSpPr txBox="1">
            <a:spLocks/>
          </p:cNvSpPr>
          <p:nvPr/>
        </p:nvSpPr>
        <p:spPr>
          <a:xfrm>
            <a:off x="251520" y="274638"/>
            <a:ext cx="7673280" cy="121014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PROFILO DI FUNZIONAMENTO </a:t>
            </a:r>
            <a:r>
              <a:rPr lang="it-IT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(dal 12 settembre 2019) </a:t>
            </a:r>
            <a:endParaRPr kumimoji="0" lang="it-IT" sz="3600" b="1" i="0" u="none" strike="noStrike" kern="1200" spc="50" normalizeH="0" baseline="0" noProof="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1619502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28800"/>
            <a:ext cx="7467600" cy="4873752"/>
          </a:xfrm>
        </p:spPr>
        <p:txBody>
          <a:bodyPr>
            <a:normAutofit/>
          </a:bodyPr>
          <a:lstStyle/>
          <a:p>
            <a:pPr algn="just"/>
            <a:r>
              <a:rPr lang="it-IT" b="1" dirty="0" smtClean="0"/>
              <a:t>A cura </a:t>
            </a:r>
            <a:r>
              <a:rPr lang="it-IT" b="1" dirty="0" smtClean="0"/>
              <a:t>del </a:t>
            </a:r>
            <a:r>
              <a:rPr lang="it-IT" b="1" dirty="0" smtClean="0"/>
              <a:t>Comune di residenza</a:t>
            </a:r>
            <a:r>
              <a:rPr lang="it-IT" dirty="0" smtClean="0"/>
              <a:t>, </a:t>
            </a:r>
            <a:r>
              <a:rPr lang="it-IT" b="1" dirty="0" smtClean="0"/>
              <a:t>d’intesa con ASL</a:t>
            </a:r>
            <a:endParaRPr lang="it-IT" dirty="0" smtClean="0"/>
          </a:p>
          <a:p>
            <a:pPr algn="just"/>
            <a:r>
              <a:rPr lang="it-IT" dirty="0" smtClean="0"/>
              <a:t>Su richiesta e con </a:t>
            </a:r>
            <a:r>
              <a:rPr lang="it-IT" dirty="0" smtClean="0"/>
              <a:t>la </a:t>
            </a:r>
            <a:r>
              <a:rPr lang="it-IT" dirty="0" smtClean="0"/>
              <a:t>collaborazione dei genitori</a:t>
            </a:r>
          </a:p>
          <a:p>
            <a:pPr algn="just"/>
            <a:r>
              <a:rPr lang="it-IT" dirty="0" smtClean="0"/>
              <a:t>Con la partecipazione di un rappresentante della scuola</a:t>
            </a:r>
          </a:p>
          <a:p>
            <a:pPr algn="just"/>
            <a:r>
              <a:rPr lang="it-IT" dirty="0" smtClean="0"/>
              <a:t>Sulla base del PROFILO DI FUNZIONAMENTO</a:t>
            </a:r>
          </a:p>
          <a:p>
            <a:pPr algn="just"/>
            <a:r>
              <a:rPr lang="it-IT" dirty="0" smtClean="0"/>
              <a:t>Definisce prestazioni e servizi erogati da Ente Locale, ASL e Scuola </a:t>
            </a:r>
          </a:p>
          <a:p>
            <a:pPr algn="just"/>
            <a:r>
              <a:rPr lang="it-IT" b="1" dirty="0" smtClean="0"/>
              <a:t>Propedeutico alla </a:t>
            </a:r>
            <a:r>
              <a:rPr lang="it-IT" b="1" dirty="0" smtClean="0"/>
              <a:t>stesura </a:t>
            </a:r>
            <a:r>
              <a:rPr lang="it-IT" b="1" dirty="0" smtClean="0"/>
              <a:t>o revisione del P.E.I.</a:t>
            </a:r>
          </a:p>
          <a:p>
            <a:endParaRPr lang="it-IT" dirty="0"/>
          </a:p>
        </p:txBody>
      </p:sp>
      <p:sp>
        <p:nvSpPr>
          <p:cNvPr id="5" name="Titolo 3"/>
          <p:cNvSpPr txBox="1">
            <a:spLocks/>
          </p:cNvSpPr>
          <p:nvPr/>
        </p:nvSpPr>
        <p:spPr>
          <a:xfrm>
            <a:off x="251520" y="274638"/>
            <a:ext cx="7673280" cy="121014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PROGETTO INDIVIDUALE</a:t>
            </a:r>
            <a:endParaRPr kumimoji="0" lang="it-IT" sz="4000" b="1" i="0" u="none" strike="noStrike" kern="1200" spc="50" normalizeH="0" baseline="0" noProof="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45418099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84784"/>
            <a:ext cx="7467600" cy="4989168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it-IT" b="1" dirty="0" smtClean="0"/>
              <a:t>ELABORATO E APPROVATO DAL GLOI</a:t>
            </a:r>
          </a:p>
          <a:p>
            <a:pPr marL="0" indent="0" algn="just">
              <a:buNone/>
            </a:pPr>
            <a:r>
              <a:rPr lang="it-IT" dirty="0" smtClean="0"/>
              <a:t>(Gruppo di Lavoro Operativo per Inclusione)</a:t>
            </a:r>
          </a:p>
          <a:p>
            <a:pPr marL="0" indent="0" algn="just">
              <a:buNone/>
            </a:pPr>
            <a:r>
              <a:rPr lang="it-IT" dirty="0" smtClean="0"/>
              <a:t> </a:t>
            </a:r>
          </a:p>
          <a:p>
            <a:pPr algn="just">
              <a:spcAft>
                <a:spcPts val="1200"/>
              </a:spcAft>
            </a:pPr>
            <a:r>
              <a:rPr lang="it-IT" dirty="0" smtClean="0"/>
              <a:t>In maniera provvisoria entro Giugno dell’A.S. </a:t>
            </a:r>
            <a:r>
              <a:rPr lang="it-IT" dirty="0" smtClean="0"/>
              <a:t>precedente e in </a:t>
            </a:r>
            <a:r>
              <a:rPr lang="it-IT" dirty="0" smtClean="0"/>
              <a:t>via definitiva di norma non oltre il mese di </a:t>
            </a:r>
            <a:r>
              <a:rPr lang="it-IT" dirty="0" smtClean="0"/>
              <a:t>ottobre</a:t>
            </a:r>
          </a:p>
          <a:p>
            <a:pPr algn="just">
              <a:spcAft>
                <a:spcPts val="1200"/>
              </a:spcAft>
            </a:pPr>
            <a:r>
              <a:rPr lang="it-IT" dirty="0" smtClean="0"/>
              <a:t>Definisce </a:t>
            </a:r>
            <a:r>
              <a:rPr lang="it-IT" dirty="0"/>
              <a:t>gli strumenti per l'effettivo svolgimento </a:t>
            </a:r>
            <a:r>
              <a:rPr lang="it-IT" dirty="0" smtClean="0"/>
              <a:t>dei percorsi </a:t>
            </a:r>
            <a:r>
              <a:rPr lang="it-IT" dirty="0"/>
              <a:t>per le competenze trasversali e per </a:t>
            </a:r>
            <a:r>
              <a:rPr lang="it-IT" dirty="0" smtClean="0"/>
              <a:t>l'orientamento, assicurando </a:t>
            </a:r>
            <a:r>
              <a:rPr lang="it-IT" dirty="0"/>
              <a:t>la partecipazione dei soggetti coinvolti nel </a:t>
            </a:r>
            <a:r>
              <a:rPr lang="it-IT" dirty="0" smtClean="0"/>
              <a:t>progetto di </a:t>
            </a:r>
            <a:r>
              <a:rPr lang="it-IT" dirty="0"/>
              <a:t>inclusione;</a:t>
            </a:r>
          </a:p>
          <a:p>
            <a:pPr algn="just">
              <a:spcAft>
                <a:spcPts val="1200"/>
              </a:spcAft>
            </a:pPr>
            <a:r>
              <a:rPr lang="it-IT" dirty="0" smtClean="0"/>
              <a:t>Indica </a:t>
            </a:r>
            <a:r>
              <a:rPr lang="it-IT" dirty="0"/>
              <a:t>le </a:t>
            </a:r>
            <a:r>
              <a:rPr lang="it-IT" dirty="0" smtClean="0"/>
              <a:t>modalità di </a:t>
            </a:r>
            <a:r>
              <a:rPr lang="it-IT" dirty="0"/>
              <a:t>coordinamento degli </a:t>
            </a:r>
            <a:r>
              <a:rPr lang="it-IT" dirty="0" smtClean="0"/>
              <a:t>interventi previsti </a:t>
            </a:r>
            <a:r>
              <a:rPr lang="it-IT" dirty="0"/>
              <a:t>e </a:t>
            </a:r>
            <a:r>
              <a:rPr lang="it-IT" b="1" u="sng" dirty="0"/>
              <a:t>la loro interazione con il Progetto individuale</a:t>
            </a:r>
            <a:r>
              <a:rPr lang="it-IT" dirty="0" smtClean="0"/>
              <a:t>;</a:t>
            </a:r>
            <a:endParaRPr lang="it-IT" dirty="0"/>
          </a:p>
        </p:txBody>
      </p:sp>
      <p:sp>
        <p:nvSpPr>
          <p:cNvPr id="5" name="Titolo 3"/>
          <p:cNvSpPr txBox="1">
            <a:spLocks/>
          </p:cNvSpPr>
          <p:nvPr/>
        </p:nvSpPr>
        <p:spPr>
          <a:xfrm>
            <a:off x="251520" y="274638"/>
            <a:ext cx="7673280" cy="99412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P.E.I. (1)</a:t>
            </a:r>
            <a:endParaRPr kumimoji="0" lang="it-IT" sz="4000" b="1" i="0" u="none" strike="noStrike" kern="1200" spc="50" normalizeH="0" baseline="0" noProof="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37917788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1609416"/>
            <a:ext cx="7673280" cy="4846320"/>
          </a:xfrm>
        </p:spPr>
        <p:txBody>
          <a:bodyPr>
            <a:normAutofit fontScale="92500"/>
          </a:bodyPr>
          <a:lstStyle/>
          <a:p>
            <a:pPr>
              <a:lnSpc>
                <a:spcPct val="110000"/>
              </a:lnSpc>
            </a:pPr>
            <a:r>
              <a:rPr lang="it-IT" dirty="0" smtClean="0"/>
              <a:t>Il GLOI: </a:t>
            </a:r>
          </a:p>
          <a:p>
            <a:pPr lvl="1" algn="just">
              <a:lnSpc>
                <a:spcPct val="110000"/>
              </a:lnSpc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it-IT" dirty="0" smtClean="0">
                <a:solidFill>
                  <a:schemeClr val="tx1"/>
                </a:solidFill>
              </a:rPr>
              <a:t>È </a:t>
            </a:r>
            <a:r>
              <a:rPr lang="it-IT" dirty="0">
                <a:solidFill>
                  <a:schemeClr val="tx1"/>
                </a:solidFill>
              </a:rPr>
              <a:t>composto </a:t>
            </a:r>
            <a:r>
              <a:rPr lang="it-IT" dirty="0" smtClean="0">
                <a:solidFill>
                  <a:schemeClr val="tx1"/>
                </a:solidFill>
              </a:rPr>
              <a:t>dal Team docenti contitolari (infanzia e primaria) o dal Consiglio di Classe</a:t>
            </a:r>
          </a:p>
          <a:p>
            <a:pPr lvl="1" algn="just">
              <a:lnSpc>
                <a:spcPct val="110000"/>
              </a:lnSpc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it-IT" dirty="0" smtClean="0">
                <a:solidFill>
                  <a:schemeClr val="tx1"/>
                </a:solidFill>
              </a:rPr>
              <a:t>Con la partecipazione dei Genitori (o dell’alunno) e delle figure professionali specifiche </a:t>
            </a:r>
            <a:r>
              <a:rPr lang="it-IT" u="sng" dirty="0" smtClean="0">
                <a:solidFill>
                  <a:schemeClr val="tx1"/>
                </a:solidFill>
              </a:rPr>
              <a:t>interne</a:t>
            </a:r>
            <a:r>
              <a:rPr lang="it-IT" dirty="0" smtClean="0">
                <a:solidFill>
                  <a:schemeClr val="tx1"/>
                </a:solidFill>
              </a:rPr>
              <a:t> (collaboratori scolastici, …) ed </a:t>
            </a:r>
            <a:r>
              <a:rPr lang="it-IT" u="sng" dirty="0" smtClean="0">
                <a:solidFill>
                  <a:schemeClr val="tx1"/>
                </a:solidFill>
              </a:rPr>
              <a:t>esterne</a:t>
            </a:r>
            <a:r>
              <a:rPr lang="it-IT" dirty="0" smtClean="0">
                <a:solidFill>
                  <a:schemeClr val="tx1"/>
                </a:solidFill>
              </a:rPr>
              <a:t> (educatori, assistenti, …)</a:t>
            </a:r>
          </a:p>
          <a:p>
            <a:pPr lvl="1" algn="just">
              <a:lnSpc>
                <a:spcPct val="110000"/>
              </a:lnSpc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it-IT" u="sng" dirty="0" smtClean="0">
                <a:solidFill>
                  <a:schemeClr val="tx1"/>
                </a:solidFill>
              </a:rPr>
              <a:t>Con il necessario supporto</a:t>
            </a:r>
            <a:r>
              <a:rPr lang="it-IT" dirty="0" smtClean="0">
                <a:solidFill>
                  <a:schemeClr val="tx1"/>
                </a:solidFill>
              </a:rPr>
              <a:t> della UVM (specialisti, terapisti, assistente sociale)</a:t>
            </a:r>
          </a:p>
          <a:p>
            <a:pPr lvl="1" algn="just">
              <a:lnSpc>
                <a:spcPct val="110000"/>
              </a:lnSpc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it-IT" b="1" dirty="0" smtClean="0">
                <a:solidFill>
                  <a:schemeClr val="tx1"/>
                </a:solidFill>
              </a:rPr>
              <a:t>Redige il PEI, </a:t>
            </a:r>
            <a:r>
              <a:rPr lang="it-IT" dirty="0" smtClean="0">
                <a:solidFill>
                  <a:schemeClr val="tx1"/>
                </a:solidFill>
              </a:rPr>
              <a:t>in via provvisoria entro giugno ed in via </a:t>
            </a:r>
            <a:r>
              <a:rPr lang="it-IT" dirty="0" smtClean="0">
                <a:solidFill>
                  <a:schemeClr val="tx1"/>
                </a:solidFill>
              </a:rPr>
              <a:t>definitiva </a:t>
            </a:r>
            <a:r>
              <a:rPr lang="it-IT" dirty="0" smtClean="0">
                <a:solidFill>
                  <a:schemeClr val="tx1"/>
                </a:solidFill>
              </a:rPr>
              <a:t>di norma entro il mese di ottobre, con aggiornamenti e verifiche periodiche nel corso dell’anno, se necessari</a:t>
            </a:r>
          </a:p>
          <a:p>
            <a:endParaRPr lang="it-IT" dirty="0"/>
          </a:p>
        </p:txBody>
      </p:sp>
      <p:sp>
        <p:nvSpPr>
          <p:cNvPr id="5" name="Titolo 3"/>
          <p:cNvSpPr txBox="1">
            <a:spLocks/>
          </p:cNvSpPr>
          <p:nvPr/>
        </p:nvSpPr>
        <p:spPr>
          <a:xfrm>
            <a:off x="251520" y="274638"/>
            <a:ext cx="7673280" cy="121014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4000" b="1" spc="50" noProof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GLOI </a:t>
            </a:r>
            <a:endParaRPr kumimoji="0" lang="it-IT" sz="4000" b="1" i="0" u="none" strike="noStrike" kern="1200" spc="50" normalizeH="0" baseline="0" noProof="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1772816"/>
            <a:ext cx="7683624" cy="4680520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10000"/>
              </a:lnSpc>
              <a:spcAft>
                <a:spcPts val="1200"/>
              </a:spcAft>
            </a:pPr>
            <a:r>
              <a:rPr lang="it-IT" sz="2400" dirty="0" smtClean="0"/>
              <a:t>Tiene </a:t>
            </a:r>
            <a:r>
              <a:rPr lang="it-IT" sz="2400" dirty="0"/>
              <a:t>conto dell’accertamento della condizione di </a:t>
            </a:r>
            <a:r>
              <a:rPr lang="it-IT" sz="2400" dirty="0" smtClean="0"/>
              <a:t>disabilità in </a:t>
            </a:r>
            <a:r>
              <a:rPr lang="it-IT" sz="2400" dirty="0"/>
              <a:t>età evolutiva ai fini dell’inclusione scolastica, di cui all’articolo 12, comma 5, della Legge 5 febbraio 1992, n. 104, e del Profilo di funzionamento, avendo particolare riguardo all’</a:t>
            </a:r>
            <a:r>
              <a:rPr lang="it-IT" sz="2400" dirty="0">
                <a:solidFill>
                  <a:srgbClr val="FF0000"/>
                </a:solidFill>
              </a:rPr>
              <a:t>indicazione dei facilitatori e alla riduzione delle barriere</a:t>
            </a:r>
            <a:r>
              <a:rPr lang="it-IT" sz="2400" dirty="0"/>
              <a:t>, secondo la prospettiva </a:t>
            </a:r>
            <a:r>
              <a:rPr lang="it-IT" sz="2400" dirty="0" err="1"/>
              <a:t>bio</a:t>
            </a:r>
            <a:r>
              <a:rPr lang="it-IT" sz="2400" dirty="0"/>
              <a:t>-</a:t>
            </a:r>
            <a:r>
              <a:rPr lang="it-IT" sz="2400" dirty="0" err="1"/>
              <a:t>psico</a:t>
            </a:r>
            <a:r>
              <a:rPr lang="it-IT" sz="2400" dirty="0"/>
              <a:t>-sociale alla base della classificazione ICF dell’OMS</a:t>
            </a:r>
            <a:r>
              <a:rPr lang="it-IT" sz="2400" dirty="0" smtClean="0"/>
              <a:t>.</a:t>
            </a:r>
          </a:p>
          <a:p>
            <a:pPr algn="just">
              <a:lnSpc>
                <a:spcPct val="110000"/>
              </a:lnSpc>
              <a:spcAft>
                <a:spcPts val="1200"/>
              </a:spcAft>
            </a:pPr>
            <a:r>
              <a:rPr lang="it-IT" sz="2400" dirty="0"/>
              <a:t>Individua obiettivi didattici ed educativi, strumenti, strategie … anche sulla base degli interventi di corresponsabilità educativa intrapresi dall’intera comunità scolastica per il soddisfacimento dei bisogni educativi individuati; </a:t>
            </a:r>
          </a:p>
          <a:p>
            <a:endParaRPr lang="it-IT" b="1" dirty="0" smtClean="0"/>
          </a:p>
        </p:txBody>
      </p:sp>
      <p:sp>
        <p:nvSpPr>
          <p:cNvPr id="5" name="Titolo 3"/>
          <p:cNvSpPr txBox="1">
            <a:spLocks/>
          </p:cNvSpPr>
          <p:nvPr/>
        </p:nvSpPr>
        <p:spPr>
          <a:xfrm>
            <a:off x="251520" y="274638"/>
            <a:ext cx="7673280" cy="121014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it-IT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P.E.I. </a:t>
            </a:r>
            <a:r>
              <a:rPr lang="it-IT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(2)</a:t>
            </a:r>
            <a:endParaRPr lang="it-IT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25267634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6QLnjpDmemWvdkPv8CNhLB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4nqtrpMJHznzW6iQWuGbY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to">
  <a:themeElements>
    <a:clrScheme name="Mit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Mit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it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4265</TotalTime>
  <Words>1745</Words>
  <Application>Microsoft Office PowerPoint</Application>
  <PresentationFormat>Presentazione su schermo (4:3)</PresentationFormat>
  <Paragraphs>201</Paragraphs>
  <Slides>20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1" baseType="lpstr">
      <vt:lpstr>Mito</vt:lpstr>
      <vt:lpstr>ORIENTARSI TRA  LE MODIFICHE DEL DLgs. 13/04/2017, n. 66 </vt:lpstr>
      <vt:lpstr>DLgs 66 DEL 13/04/2017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ALTRE DISPOSIZIONI</vt:lpstr>
      <vt:lpstr>A CURA DEL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DECRETO 66 DEL 13/04/2017</dc:title>
  <dc:creator>Maria Vittoria</dc:creator>
  <cp:lastModifiedBy>Luca Salvini</cp:lastModifiedBy>
  <cp:revision>273</cp:revision>
  <dcterms:created xsi:type="dcterms:W3CDTF">2018-09-08T06:01:32Z</dcterms:created>
  <dcterms:modified xsi:type="dcterms:W3CDTF">2019-10-04T11:23:29Z</dcterms:modified>
</cp:coreProperties>
</file>